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48"/>
  </p:notesMasterIdLst>
  <p:sldIdLst>
    <p:sldId id="262" r:id="rId5"/>
    <p:sldId id="324" r:id="rId6"/>
    <p:sldId id="374" r:id="rId7"/>
    <p:sldId id="2076136802" r:id="rId8"/>
    <p:sldId id="2076136801" r:id="rId9"/>
    <p:sldId id="1989" r:id="rId10"/>
    <p:sldId id="1986" r:id="rId11"/>
    <p:sldId id="1999" r:id="rId12"/>
    <p:sldId id="2000" r:id="rId13"/>
    <p:sldId id="2001" r:id="rId14"/>
    <p:sldId id="2005" r:id="rId15"/>
    <p:sldId id="2006" r:id="rId16"/>
    <p:sldId id="2007" r:id="rId17"/>
    <p:sldId id="2008" r:id="rId18"/>
    <p:sldId id="2009" r:id="rId19"/>
    <p:sldId id="383" r:id="rId20"/>
    <p:sldId id="2010" r:id="rId21"/>
    <p:sldId id="2042" r:id="rId22"/>
    <p:sldId id="2016" r:id="rId23"/>
    <p:sldId id="2017" r:id="rId24"/>
    <p:sldId id="2043" r:id="rId25"/>
    <p:sldId id="2041" r:id="rId26"/>
    <p:sldId id="2045" r:id="rId27"/>
    <p:sldId id="2050" r:id="rId28"/>
    <p:sldId id="2020" r:id="rId29"/>
    <p:sldId id="2076136804" r:id="rId30"/>
    <p:sldId id="2040" r:id="rId31"/>
    <p:sldId id="2046" r:id="rId32"/>
    <p:sldId id="2047" r:id="rId33"/>
    <p:sldId id="2039" r:id="rId34"/>
    <p:sldId id="2048" r:id="rId35"/>
    <p:sldId id="2076136803" r:id="rId36"/>
    <p:sldId id="2049" r:id="rId37"/>
    <p:sldId id="2052" r:id="rId38"/>
    <p:sldId id="2053" r:id="rId39"/>
    <p:sldId id="2054" r:id="rId40"/>
    <p:sldId id="2029" r:id="rId41"/>
    <p:sldId id="2026" r:id="rId42"/>
    <p:sldId id="2038" r:id="rId43"/>
    <p:sldId id="318" r:id="rId44"/>
    <p:sldId id="2051" r:id="rId45"/>
    <p:sldId id="2030" r:id="rId46"/>
    <p:sldId id="268" r:id="rId47"/>
  </p:sldIdLst>
  <p:sldSz cx="9144000" cy="5143500" type="screen16x9"/>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F09F56-4D36-4100-9370-5F97459683D5}">
          <p14:sldIdLst>
            <p14:sldId id="262"/>
            <p14:sldId id="324"/>
            <p14:sldId id="374"/>
            <p14:sldId id="2076136802"/>
            <p14:sldId id="2076136801"/>
          </p14:sldIdLst>
        </p14:section>
        <p14:section name="Tendencias actuales" id="{FA400E28-36F3-477D-815F-FB69DA4FF470}">
          <p14:sldIdLst>
            <p14:sldId id="1989"/>
            <p14:sldId id="1986"/>
            <p14:sldId id="1999"/>
            <p14:sldId id="2000"/>
            <p14:sldId id="2001"/>
          </p14:sldIdLst>
        </p14:section>
        <p14:section name="Animaciones" id="{2CA82297-F205-4D84-8187-291FDB95B67C}">
          <p14:sldIdLst>
            <p14:sldId id="2005"/>
            <p14:sldId id="2006"/>
            <p14:sldId id="2007"/>
            <p14:sldId id="2008"/>
            <p14:sldId id="2009"/>
            <p14:sldId id="383"/>
            <p14:sldId id="2010"/>
          </p14:sldIdLst>
        </p14:section>
        <p14:section name="Lottie" id="{12084BAC-D010-445A-81E3-378AD51191D9}">
          <p14:sldIdLst>
            <p14:sldId id="2042"/>
            <p14:sldId id="2016"/>
            <p14:sldId id="2017"/>
            <p14:sldId id="2043"/>
          </p14:sldIdLst>
        </p14:section>
        <p14:section name="Sombras" id="{BEDFB3CC-6C76-49DE-8A7D-604A63FAD084}">
          <p14:sldIdLst>
            <p14:sldId id="2041"/>
            <p14:sldId id="2045"/>
            <p14:sldId id="2050"/>
            <p14:sldId id="2020"/>
            <p14:sldId id="2076136804"/>
          </p14:sldIdLst>
        </p14:section>
        <p14:section name="Border" id="{2959324E-5E0E-48D0-90E0-7FCC60752B65}">
          <p14:sldIdLst>
            <p14:sldId id="2040"/>
            <p14:sldId id="2046"/>
            <p14:sldId id="2047"/>
          </p14:sldIdLst>
        </p14:section>
        <p14:section name=".NET MAUI Graphics" id="{14365AB2-4695-44BF-B572-C00BD9EEE3AB}">
          <p14:sldIdLst>
            <p14:sldId id="2039"/>
            <p14:sldId id="2048"/>
            <p14:sldId id="2076136803"/>
            <p14:sldId id="2049"/>
          </p14:sldIdLst>
        </p14:section>
        <p14:section name="Desktop" id="{F195C033-9595-4147-8C07-207DC31E1AE8}">
          <p14:sldIdLst>
            <p14:sldId id="2052"/>
            <p14:sldId id="2053"/>
            <p14:sldId id="2054"/>
          </p14:sldIdLst>
        </p14:section>
        <p14:section name="Librerías de terceros" id="{D86C1328-AB49-443A-A857-BD26B049FAA5}">
          <p14:sldIdLst>
            <p14:sldId id="2029"/>
            <p14:sldId id="2026"/>
            <p14:sldId id="2038"/>
          </p14:sldIdLst>
        </p14:section>
        <p14:section name="Preguntas" id="{5B27D650-44B9-4740-AA39-0B0E5B8961EC}">
          <p14:sldIdLst>
            <p14:sldId id="318"/>
            <p14:sldId id="2051"/>
            <p14:sldId id="203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2636"/>
    <a:srgbClr val="BC1B28"/>
    <a:srgbClr val="F5D1A9"/>
    <a:srgbClr val="FEC600"/>
    <a:srgbClr val="F79141"/>
    <a:srgbClr val="F75E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75" autoAdjust="0"/>
    <p:restoredTop sz="97289"/>
  </p:normalViewPr>
  <p:slideViewPr>
    <p:cSldViewPr snapToGrid="0" snapToObjects="1">
      <p:cViewPr varScale="1">
        <p:scale>
          <a:sx n="96" d="100"/>
          <a:sy n="96" d="100"/>
        </p:scale>
        <p:origin x="60" y="6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DCA56A9A-4BAE-FD47-BB3C-7835DCE68FCA}" type="datetimeFigureOut">
              <a:rPr lang="es-ES_tradnl" smtClean="0"/>
              <a:pPr/>
              <a:t>11/11/2022</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S_tradnl" dirty="0"/>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C382ADF4-A534-6449-9CBB-71456C9C3EC9}" type="slidenum">
              <a:rPr lang="es-ES_tradnl" smtClean="0"/>
              <a:pPr/>
              <a:t>‹#›</a:t>
            </a:fld>
            <a:endParaRPr lang="es-ES_tradnl" dirty="0"/>
          </a:p>
        </p:txBody>
      </p:sp>
    </p:spTree>
    <p:extLst>
      <p:ext uri="{BB962C8B-B14F-4D97-AF65-F5344CB8AC3E}">
        <p14:creationId xmlns:p14="http://schemas.microsoft.com/office/powerpoint/2010/main" val="90694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1</a:t>
            </a:fld>
            <a:endParaRPr lang="es-ES_tradnl"/>
          </a:p>
        </p:txBody>
      </p:sp>
    </p:spTree>
    <p:extLst>
      <p:ext uri="{BB962C8B-B14F-4D97-AF65-F5344CB8AC3E}">
        <p14:creationId xmlns:p14="http://schemas.microsoft.com/office/powerpoint/2010/main" val="29181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10756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airbnb</a:t>
            </a:r>
            <a:r>
              <a:rPr lang="en-US" dirty="0"/>
              <a:t>/</a:t>
            </a:r>
            <a:r>
              <a:rPr lang="en-US" dirty="0" err="1"/>
              <a:t>lottie</a:t>
            </a:r>
            <a:endParaRPr lang="en-US" dirty="0"/>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/martijn00/</a:t>
            </a:r>
            <a:r>
              <a:rPr lang="en-US" dirty="0" err="1"/>
              <a:t>LottieXamarin</a:t>
            </a:r>
            <a:endParaRPr lang="en-US" dirty="0"/>
          </a:p>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19</a:t>
            </a:fld>
            <a:endParaRPr lang="en-US"/>
          </a:p>
        </p:txBody>
      </p:sp>
    </p:spTree>
    <p:extLst>
      <p:ext uri="{BB962C8B-B14F-4D97-AF65-F5344CB8AC3E}">
        <p14:creationId xmlns:p14="http://schemas.microsoft.com/office/powerpoint/2010/main" val="1055117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376810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23</a:t>
            </a:fld>
            <a:endParaRPr lang="en-US"/>
          </a:p>
        </p:txBody>
      </p:sp>
    </p:spTree>
    <p:extLst>
      <p:ext uri="{BB962C8B-B14F-4D97-AF65-F5344CB8AC3E}">
        <p14:creationId xmlns:p14="http://schemas.microsoft.com/office/powerpoint/2010/main" val="1518013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24</a:t>
            </a:fld>
            <a:endParaRPr lang="en-US"/>
          </a:p>
        </p:txBody>
      </p:sp>
    </p:spTree>
    <p:extLst>
      <p:ext uri="{BB962C8B-B14F-4D97-AF65-F5344CB8AC3E}">
        <p14:creationId xmlns:p14="http://schemas.microsoft.com/office/powerpoint/2010/main" val="2653047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25</a:t>
            </a:fld>
            <a:endParaRPr lang="en-US"/>
          </a:p>
        </p:txBody>
      </p:sp>
    </p:spTree>
    <p:extLst>
      <p:ext uri="{BB962C8B-B14F-4D97-AF65-F5344CB8AC3E}">
        <p14:creationId xmlns:p14="http://schemas.microsoft.com/office/powerpoint/2010/main" val="151801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28</a:t>
            </a:fld>
            <a:endParaRPr lang="en-US"/>
          </a:p>
        </p:txBody>
      </p:sp>
    </p:spTree>
    <p:extLst>
      <p:ext uri="{BB962C8B-B14F-4D97-AF65-F5344CB8AC3E}">
        <p14:creationId xmlns:p14="http://schemas.microsoft.com/office/powerpoint/2010/main" val="158704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31</a:t>
            </a:fld>
            <a:endParaRPr lang="en-US"/>
          </a:p>
        </p:txBody>
      </p:sp>
    </p:spTree>
    <p:extLst>
      <p:ext uri="{BB962C8B-B14F-4D97-AF65-F5344CB8AC3E}">
        <p14:creationId xmlns:p14="http://schemas.microsoft.com/office/powerpoint/2010/main" val="751433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32</a:t>
            </a:fld>
            <a:endParaRPr lang="en-US"/>
          </a:p>
        </p:txBody>
      </p:sp>
    </p:spTree>
    <p:extLst>
      <p:ext uri="{BB962C8B-B14F-4D97-AF65-F5344CB8AC3E}">
        <p14:creationId xmlns:p14="http://schemas.microsoft.com/office/powerpoint/2010/main" val="1145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35</a:t>
            </a:fld>
            <a:endParaRPr lang="en-US"/>
          </a:p>
        </p:txBody>
      </p:sp>
    </p:spTree>
    <p:extLst>
      <p:ext uri="{BB962C8B-B14F-4D97-AF65-F5344CB8AC3E}">
        <p14:creationId xmlns:p14="http://schemas.microsoft.com/office/powerpoint/2010/main" val="1559749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2979505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40</a:t>
            </a:fld>
            <a:endParaRPr lang="en-US"/>
          </a:p>
        </p:txBody>
      </p:sp>
    </p:spTree>
    <p:extLst>
      <p:ext uri="{BB962C8B-B14F-4D97-AF65-F5344CB8AC3E}">
        <p14:creationId xmlns:p14="http://schemas.microsoft.com/office/powerpoint/2010/main" val="2990834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43</a:t>
            </a:fld>
            <a:endParaRPr lang="es-ES_tradnl"/>
          </a:p>
        </p:txBody>
      </p:sp>
    </p:spTree>
    <p:extLst>
      <p:ext uri="{BB962C8B-B14F-4D97-AF65-F5344CB8AC3E}">
        <p14:creationId xmlns:p14="http://schemas.microsoft.com/office/powerpoint/2010/main" val="77276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a:t>
            </a:fld>
            <a:endParaRPr lang="en-GB" dirty="0"/>
          </a:p>
        </p:txBody>
      </p:sp>
    </p:spTree>
    <p:extLst>
      <p:ext uri="{BB962C8B-B14F-4D97-AF65-F5344CB8AC3E}">
        <p14:creationId xmlns:p14="http://schemas.microsoft.com/office/powerpoint/2010/main" val="268117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4</a:t>
            </a:fld>
            <a:endParaRPr lang="es-ES"/>
          </a:p>
        </p:txBody>
      </p:sp>
    </p:spTree>
    <p:extLst>
      <p:ext uri="{BB962C8B-B14F-4D97-AF65-F5344CB8AC3E}">
        <p14:creationId xmlns:p14="http://schemas.microsoft.com/office/powerpoint/2010/main" val="3631099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900383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385686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675515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56002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75490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136735681"/>
      </p:ext>
    </p:extLst>
  </p:cSld>
  <p:clrMapOvr>
    <a:masterClrMapping/>
  </p:clrMapOvr>
  <p:transition spd="med">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051265649"/>
      </p:ext>
    </p:extLst>
  </p:cSld>
  <p:clrMapOvr>
    <a:masterClrMapping/>
  </p:clrMapOvr>
  <p:transition spd="med">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273798874"/>
      </p:ext>
    </p:extLst>
  </p:cSld>
  <p:clrMapOvr>
    <a:masterClrMapping/>
  </p:clrMapOvr>
  <p:transition spd="med">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541480"/>
          </a:xfrm>
        </p:spPr>
        <p:txBody>
          <a:bodyPr/>
          <a:lstStyle>
            <a:lvl2pPr marL="574565" indent="-114278">
              <a:defRPr/>
            </a:lvl2pPr>
            <a:lvl3pPr marL="1028502" indent="-114278">
              <a:defRPr/>
            </a:lvl3pPr>
            <a:lvl4pPr marL="1488789" indent="-114278">
              <a:defRPr/>
            </a:lvl4pPr>
            <a:lvl5pPr marL="1942727" indent="-114278">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2" indent="0">
              <a:buNone/>
              <a:defRPr sz="1200">
                <a:solidFill>
                  <a:schemeClr val="tx1"/>
                </a:solidFill>
              </a:defRPr>
            </a:lvl2pPr>
            <a:lvl3pPr marL="342835" indent="0">
              <a:buNone/>
              <a:defRPr sz="1200">
                <a:solidFill>
                  <a:schemeClr val="tx1"/>
                </a:solidFill>
              </a:defRPr>
            </a:lvl3pPr>
            <a:lvl4pPr marL="517425" indent="0">
              <a:buNone/>
              <a:defRPr sz="1200">
                <a:solidFill>
                  <a:schemeClr val="tx1"/>
                </a:solidFill>
              </a:defRPr>
            </a:lvl4pPr>
            <a:lvl5pPr marL="685668" indent="0">
              <a:buNone/>
              <a:defRPr sz="12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1927535" y="4760804"/>
            <a:ext cx="1098755" cy="138503"/>
          </a:xfrm>
          <a:prstGeom prst="rect">
            <a:avLst/>
          </a:prstGeom>
        </p:spPr>
        <p:txBody>
          <a:bodyPr/>
          <a:lstStyle/>
          <a:p>
            <a:fld id="{6DD3B76A-C5DE-4B9A-BEAE-BBF0DC17AAA8}" type="datetime1">
              <a:rPr lang="en-US" smtClean="0"/>
              <a:t>11/11/2022</a:t>
            </a:fld>
            <a:endParaRPr lang="en-US" dirty="0"/>
          </a:p>
        </p:txBody>
      </p:sp>
      <p:sp>
        <p:nvSpPr>
          <p:cNvPr id="14" name="Footer Placeholder 13"/>
          <p:cNvSpPr>
            <a:spLocks noGrp="1"/>
          </p:cNvSpPr>
          <p:nvPr>
            <p:ph type="ftr" sz="quarter" idx="19"/>
          </p:nvPr>
        </p:nvSpPr>
        <p:spPr>
          <a:xfrm>
            <a:off x="698911" y="4760806"/>
            <a:ext cx="1228623" cy="138503"/>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427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1" y="891883"/>
            <a:ext cx="5826763" cy="1379224"/>
          </a:xfrm>
        </p:spPr>
        <p:txBody>
          <a:bodyPr wrap="square">
            <a:spAutoFit/>
          </a:bodyPr>
          <a:lstStyle>
            <a:lvl1pPr marL="0" indent="0">
              <a:buNone/>
              <a:defRPr baseline="0">
                <a:solidFill>
                  <a:srgbClr val="0A79D2"/>
                </a:solidFill>
              </a:defRPr>
            </a:lvl1pPr>
            <a:lvl2pPr marL="252054"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091"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25"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62"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8841768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271998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489510"/>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10135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9"/>
            <a:ext cx="8263890" cy="1419363"/>
          </a:xfrm>
        </p:spPr>
        <p:txBody>
          <a:bodyPr wrap="square">
            <a:spAutoFit/>
          </a:bodyPr>
          <a:lstStyle>
            <a:lvl1pPr marL="0" indent="0">
              <a:buNone/>
              <a:defRPr/>
            </a:lvl1pPr>
            <a:lvl2pPr marL="171446" indent="0">
              <a:buNone/>
              <a:defRPr/>
            </a:lvl2pPr>
            <a:lvl3pPr marL="342892" indent="0">
              <a:buNone/>
              <a:defRPr/>
            </a:lvl3pPr>
            <a:lvl4pPr marL="514337" indent="0">
              <a:buNone/>
              <a:defRPr/>
            </a:lvl4pPr>
            <a:lvl5pPr marL="68578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014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Tree>
    <p:extLst>
      <p:ext uri="{BB962C8B-B14F-4D97-AF65-F5344CB8AC3E}">
        <p14:creationId xmlns:p14="http://schemas.microsoft.com/office/powerpoint/2010/main" val="21413801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102066855"/>
      </p:ext>
    </p:extLst>
  </p:cSld>
  <p:clrMapOvr>
    <a:masterClrMapping/>
  </p:clrMapOvr>
  <p:transition spd="med">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391176610"/>
      </p:ext>
    </p:extLst>
  </p:cSld>
  <p:clrMapOvr>
    <a:masterClrMapping/>
  </p:clrMapOvr>
  <p:transition spd="med">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057840803"/>
      </p:ext>
    </p:extLst>
  </p:cSld>
  <p:clrMapOvr>
    <a:masterClrMapping/>
  </p:clrMapOvr>
  <p:transition spd="med">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13262508"/>
      </p:ext>
    </p:extLst>
  </p:cSld>
  <p:clrMapOvr>
    <a:masterClrMapping/>
  </p:clrMapOvr>
  <p:transition spd="med">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932460714"/>
      </p:ext>
    </p:extLst>
  </p:cSld>
  <p:clrMapOvr>
    <a:masterClrMapping/>
  </p:clrMapOvr>
  <p:transition spd="med">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679048039"/>
      </p:ext>
    </p:extLst>
  </p:cSld>
  <p:clrMapOvr>
    <a:masterClrMapping/>
  </p:clrMapOvr>
  <p:transition spd="med">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825269893"/>
      </p:ext>
    </p:extLst>
  </p:cSld>
  <p:clrMapOvr>
    <a:masterClrMapping/>
  </p:clrMapOvr>
  <p:transition spd="med">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507194256"/>
      </p:ext>
    </p:extLst>
  </p:cSld>
  <p:clrMapOvr>
    <a:masterClrMapping/>
  </p:clrMapOvr>
  <p:transition spd="med">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dirty="0"/>
              <a:t>Clic para editar título</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Roboto" panose="02000000000000000000" pitchFamily="2" charset="0"/>
              </a:defRPr>
            </a:lvl1pPr>
          </a:lstStyle>
          <a:p>
            <a:fld id="{32054D82-3A64-5548-A478-6A05F87958C3}" type="datetimeFigureOut">
              <a:rPr lang="es-ES_tradnl" smtClean="0"/>
              <a:pPr/>
              <a:t>11/11/2022</a:t>
            </a:fld>
            <a:endParaRPr lang="es-ES_tradnl"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Roboto" panose="02000000000000000000" pitchFamily="2" charset="0"/>
              </a:defRPr>
            </a:lvl1pPr>
          </a:lstStyle>
          <a:p>
            <a:endParaRPr lang="es-ES_tradnl"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Roboto" panose="02000000000000000000" pitchFamily="2" charset="0"/>
              </a:defRPr>
            </a:lvl1pPr>
          </a:lstStyle>
          <a:p>
            <a:fld id="{F248B3BC-61AD-1F45-AC82-83B3624E2DFD}" type="slidenum">
              <a:rPr lang="es-ES_tradnl" smtClean="0"/>
              <a:pPr/>
              <a:t>‹#›</a:t>
            </a:fld>
            <a:endParaRPr lang="es-ES_tradnl" dirty="0"/>
          </a:p>
        </p:txBody>
      </p:sp>
      <p:sp>
        <p:nvSpPr>
          <p:cNvPr id="7" name="Rectangle 6">
            <a:extLst>
              <a:ext uri="{FF2B5EF4-FFF2-40B4-BE49-F238E27FC236}">
                <a16:creationId xmlns:a16="http://schemas.microsoft.com/office/drawing/2014/main" id="{E362321E-BD23-79E7-4D6B-E9992D79C206}"/>
              </a:ext>
            </a:extLst>
          </p:cNvPr>
          <p:cNvSpPr/>
          <p:nvPr userDrawn="1"/>
        </p:nvSpPr>
        <p:spPr>
          <a:xfrm>
            <a:off x="9057189" y="-4035"/>
            <a:ext cx="105775" cy="51533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pic>
        <p:nvPicPr>
          <p:cNvPr id="10" name="Picture 9" descr="Logo&#10;&#10;Description automatically generated">
            <a:extLst>
              <a:ext uri="{FF2B5EF4-FFF2-40B4-BE49-F238E27FC236}">
                <a16:creationId xmlns:a16="http://schemas.microsoft.com/office/drawing/2014/main" id="{E528D71C-DB46-C7B2-B88D-D4A1024AA2D1}"/>
              </a:ext>
            </a:extLst>
          </p:cNvPr>
          <p:cNvPicPr>
            <a:picLocks noChangeAspect="1"/>
          </p:cNvPicPr>
          <p:nvPr userDrawn="1"/>
        </p:nvPicPr>
        <p:blipFill>
          <a:blip r:embed="rId19"/>
          <a:stretch>
            <a:fillRect/>
          </a:stretch>
        </p:blipFill>
        <p:spPr>
          <a:xfrm>
            <a:off x="7824060" y="4437792"/>
            <a:ext cx="687673" cy="194931"/>
          </a:xfrm>
          <a:prstGeom prst="rect">
            <a:avLst/>
          </a:prstGeom>
        </p:spPr>
      </p:pic>
      <p:sp>
        <p:nvSpPr>
          <p:cNvPr id="11" name="Rectangle 10">
            <a:extLst>
              <a:ext uri="{FF2B5EF4-FFF2-40B4-BE49-F238E27FC236}">
                <a16:creationId xmlns:a16="http://schemas.microsoft.com/office/drawing/2014/main" id="{F713EBEF-875D-F901-2246-F4FDDBB5CB34}"/>
              </a:ext>
            </a:extLst>
          </p:cNvPr>
          <p:cNvSpPr/>
          <p:nvPr userDrawn="1"/>
        </p:nvSpPr>
        <p:spPr>
          <a:xfrm>
            <a:off x="8962988" y="-5787"/>
            <a:ext cx="105775" cy="5153322"/>
          </a:xfrm>
          <a:prstGeom prst="rect">
            <a:avLst/>
          </a:prstGeom>
          <a:solidFill>
            <a:srgbClr val="F75E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
        <p:nvSpPr>
          <p:cNvPr id="12" name="Rectangle 11">
            <a:extLst>
              <a:ext uri="{FF2B5EF4-FFF2-40B4-BE49-F238E27FC236}">
                <a16:creationId xmlns:a16="http://schemas.microsoft.com/office/drawing/2014/main" id="{59B7CA53-9865-C679-BAF6-66016AED7200}"/>
              </a:ext>
            </a:extLst>
          </p:cNvPr>
          <p:cNvSpPr/>
          <p:nvPr userDrawn="1"/>
        </p:nvSpPr>
        <p:spPr>
          <a:xfrm>
            <a:off x="8876178" y="-5787"/>
            <a:ext cx="105775" cy="5153322"/>
          </a:xfrm>
          <a:prstGeom prst="rect">
            <a:avLst/>
          </a:prstGeom>
          <a:solidFill>
            <a:srgbClr val="F79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Tree>
    <p:extLst>
      <p:ext uri="{BB962C8B-B14F-4D97-AF65-F5344CB8AC3E}">
        <p14:creationId xmlns:p14="http://schemas.microsoft.com/office/powerpoint/2010/main" val="14905416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spd="med">
    <p:blinds dir="vert"/>
  </p:transition>
  <p:txStyles>
    <p:titleStyle>
      <a:lvl1pPr algn="l" defTabSz="685800" rtl="0" eaLnBrk="1" latinLnBrk="0" hangingPunct="1">
        <a:lnSpc>
          <a:spcPct val="90000"/>
        </a:lnSpc>
        <a:spcBef>
          <a:spcPct val="0"/>
        </a:spcBef>
        <a:buNone/>
        <a:defRPr sz="3300" b="0" i="0" kern="1200">
          <a:solidFill>
            <a:schemeClr val="tx1"/>
          </a:solidFill>
          <a:latin typeface="Roboto" panose="02000000000000000000"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Roboto"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Roboto" panose="02000000000000000000"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Roboto" panose="02000000000000000000"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Roboto"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1.png"/><Relationship Id="rId19" Type="http://schemas.openxmlformats.org/officeDocument/2006/relationships/image" Target="../media/image17.png"/><Relationship Id="rId4" Type="http://schemas.openxmlformats.org/officeDocument/2006/relationships/image" Target="../media/image3.svg"/><Relationship Id="rId9" Type="http://schemas.openxmlformats.org/officeDocument/2006/relationships/image" Target="../media/image8.emf"/><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suarezruiz/awesome-dotnet-maui" TargetMode="External"/><Relationship Id="rId2" Type="http://schemas.openxmlformats.org/officeDocument/2006/relationships/hyperlink" Target="https://github.com/jsuarezruiz/dotnet-maui-showcase" TargetMode="Externa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xamarin.com/api/type/Xamarin.Forms.ViewExtensions/"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developer.xamarin.com/api/type/Xamarin.Forms.Vie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8.emf"/><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21.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12.svg"/><Relationship Id="rId5" Type="http://schemas.openxmlformats.org/officeDocument/2006/relationships/image" Target="../media/image42.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color.adobe.com/es/create/color-wheel/?red=a" TargetMode="External"/><Relationship Id="rId2" Type="http://schemas.openxmlformats.org/officeDocument/2006/relationships/hyperlink" Target="https://dribbble.com/" TargetMode="Externa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hyperlink" Target="https://www.myfonts.com/WhatTheFont/" TargetMode="External"/><Relationship Id="rId4" Type="http://schemas.openxmlformats.org/officeDocument/2006/relationships/hyperlink" Target="https://www.materialpalett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0000">
              <a:srgbClr val="BB2636"/>
            </a:gs>
            <a:gs pos="62000">
              <a:srgbClr val="BC1B28"/>
            </a:gs>
            <a:gs pos="14000">
              <a:srgbClr val="F5D1A9"/>
            </a:gs>
            <a:gs pos="29000">
              <a:srgbClr val="F75E3B"/>
            </a:gs>
          </a:gsLst>
          <a:lin ang="13500000" scaled="1"/>
          <a:tileRect/>
        </a:gra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721CDE-B6AD-0607-A41C-766AF468F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3374265"/>
            <a:ext cx="9144000" cy="612228"/>
          </a:xfrm>
          <a:prstGeom prst="rect">
            <a:avLst/>
          </a:prstGeom>
        </p:spPr>
      </p:pic>
      <p:pic>
        <p:nvPicPr>
          <p:cNvPr id="21" name="Graphic 20">
            <a:extLst>
              <a:ext uri="{FF2B5EF4-FFF2-40B4-BE49-F238E27FC236}">
                <a16:creationId xmlns:a16="http://schemas.microsoft.com/office/drawing/2014/main" id="{99B1D04C-1D92-5352-ED5E-70B179C31F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3313891"/>
            <a:ext cx="9181875" cy="1187450"/>
          </a:xfrm>
          <a:prstGeom prst="rect">
            <a:avLst/>
          </a:prstGeom>
        </p:spPr>
      </p:pic>
      <p:pic>
        <p:nvPicPr>
          <p:cNvPr id="24" name="Graphic 23">
            <a:extLst>
              <a:ext uri="{FF2B5EF4-FFF2-40B4-BE49-F238E27FC236}">
                <a16:creationId xmlns:a16="http://schemas.microsoft.com/office/drawing/2014/main" id="{39129DCD-52EF-73AC-5528-F6E6779149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3516769"/>
            <a:ext cx="9181875" cy="1635442"/>
          </a:xfrm>
          <a:prstGeom prst="rect">
            <a:avLst/>
          </a:prstGeom>
        </p:spPr>
      </p:pic>
      <p:sp>
        <p:nvSpPr>
          <p:cNvPr id="50" name="Freeform 30"/>
          <p:cNvSpPr>
            <a:spLocks noEditPoints="1"/>
          </p:cNvSpPr>
          <p:nvPr/>
        </p:nvSpPr>
        <p:spPr bwMode="auto">
          <a:xfrm>
            <a:off x="262778" y="293680"/>
            <a:ext cx="1010456" cy="643734"/>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25" name="Title 24">
            <a:extLst>
              <a:ext uri="{FF2B5EF4-FFF2-40B4-BE49-F238E27FC236}">
                <a16:creationId xmlns:a16="http://schemas.microsoft.com/office/drawing/2014/main" id="{AC1BC54B-6DD3-DA07-A528-4B743E43ADF7}"/>
              </a:ext>
            </a:extLst>
          </p:cNvPr>
          <p:cNvSpPr>
            <a:spLocks noGrp="1"/>
          </p:cNvSpPr>
          <p:nvPr>
            <p:ph type="ctrTitle"/>
          </p:nvPr>
        </p:nvSpPr>
        <p:spPr/>
        <p:txBody>
          <a:bodyPr anchor="ctr">
            <a:normAutofit/>
          </a:bodyPr>
          <a:lstStyle/>
          <a:p>
            <a:r>
              <a:rPr lang="en-US" b="0" i="0" u="none" strike="noStrike" dirty="0">
                <a:solidFill>
                  <a:schemeClr val="bg1"/>
                </a:solidFill>
                <a:effectLst/>
                <a:latin typeface="inherit"/>
              </a:rPr>
              <a:t>Building Beautiful apps using .NET MAUI</a:t>
            </a:r>
            <a:endParaRPr lang="en-US" dirty="0">
              <a:solidFill>
                <a:schemeClr val="bg1"/>
              </a:solidFill>
            </a:endParaRPr>
          </a:p>
        </p:txBody>
      </p:sp>
      <p:sp>
        <p:nvSpPr>
          <p:cNvPr id="26" name="Subtitle 25">
            <a:extLst>
              <a:ext uri="{FF2B5EF4-FFF2-40B4-BE49-F238E27FC236}">
                <a16:creationId xmlns:a16="http://schemas.microsoft.com/office/drawing/2014/main" id="{06A2A3FC-DC82-FFDC-5CB0-4E315B1CD1FB}"/>
              </a:ext>
            </a:extLst>
          </p:cNvPr>
          <p:cNvSpPr>
            <a:spLocks noGrp="1"/>
          </p:cNvSpPr>
          <p:nvPr>
            <p:ph type="subTitle" idx="1"/>
          </p:nvPr>
        </p:nvSpPr>
        <p:spPr/>
        <p:txBody>
          <a:bodyPr/>
          <a:lstStyle/>
          <a:p>
            <a:r>
              <a:rPr lang="en-US" dirty="0">
                <a:solidFill>
                  <a:schemeClr val="bg1"/>
                </a:solidFill>
              </a:rPr>
              <a:t>Javier Suárez Ruiz</a:t>
            </a:r>
          </a:p>
        </p:txBody>
      </p:sp>
      <p:pic>
        <p:nvPicPr>
          <p:cNvPr id="27" name="Picture 26">
            <a:extLst>
              <a:ext uri="{FF2B5EF4-FFF2-40B4-BE49-F238E27FC236}">
                <a16:creationId xmlns:a16="http://schemas.microsoft.com/office/drawing/2014/main" id="{CF636628-9A27-6339-BA91-1B6A604C501B}"/>
              </a:ext>
            </a:extLst>
          </p:cNvPr>
          <p:cNvPicPr>
            <a:picLocks noChangeAspect="1"/>
          </p:cNvPicPr>
          <p:nvPr/>
        </p:nvPicPr>
        <p:blipFill>
          <a:blip r:embed="rId9"/>
          <a:stretch>
            <a:fillRect/>
          </a:stretch>
        </p:blipFill>
        <p:spPr>
          <a:xfrm>
            <a:off x="8548212" y="3491466"/>
            <a:ext cx="391616" cy="666805"/>
          </a:xfrm>
          <a:prstGeom prst="rect">
            <a:avLst/>
          </a:prstGeom>
        </p:spPr>
      </p:pic>
      <p:pic>
        <p:nvPicPr>
          <p:cNvPr id="29" name="Picture 28" descr="Logo&#10;&#10;Description automatically generated">
            <a:extLst>
              <a:ext uri="{FF2B5EF4-FFF2-40B4-BE49-F238E27FC236}">
                <a16:creationId xmlns:a16="http://schemas.microsoft.com/office/drawing/2014/main" id="{F2AAEC61-F852-3B11-4A15-B719FAFEA8D6}"/>
              </a:ext>
            </a:extLst>
          </p:cNvPr>
          <p:cNvPicPr>
            <a:picLocks noChangeAspect="1"/>
          </p:cNvPicPr>
          <p:nvPr/>
        </p:nvPicPr>
        <p:blipFill>
          <a:blip r:embed="rId10"/>
          <a:stretch>
            <a:fillRect/>
          </a:stretch>
        </p:blipFill>
        <p:spPr>
          <a:xfrm>
            <a:off x="1406079" y="4212277"/>
            <a:ext cx="1493929" cy="423476"/>
          </a:xfrm>
          <a:prstGeom prst="rect">
            <a:avLst/>
          </a:prstGeom>
        </p:spPr>
      </p:pic>
      <p:pic>
        <p:nvPicPr>
          <p:cNvPr id="10" name="Picture 9">
            <a:extLst>
              <a:ext uri="{FF2B5EF4-FFF2-40B4-BE49-F238E27FC236}">
                <a16:creationId xmlns:a16="http://schemas.microsoft.com/office/drawing/2014/main" id="{03CA89D8-FAC5-D101-EFA7-B0E84226E1AD}"/>
              </a:ext>
            </a:extLst>
          </p:cNvPr>
          <p:cNvPicPr>
            <a:picLocks noChangeAspect="1"/>
          </p:cNvPicPr>
          <p:nvPr/>
        </p:nvPicPr>
        <p:blipFill>
          <a:blip r:embed="rId9"/>
          <a:stretch>
            <a:fillRect/>
          </a:stretch>
        </p:blipFill>
        <p:spPr>
          <a:xfrm>
            <a:off x="59725" y="3405911"/>
            <a:ext cx="1033780" cy="1760220"/>
          </a:xfrm>
          <a:prstGeom prst="rect">
            <a:avLst/>
          </a:prstGeom>
        </p:spPr>
      </p:pic>
      <p:grpSp>
        <p:nvGrpSpPr>
          <p:cNvPr id="8" name="Group 7">
            <a:extLst>
              <a:ext uri="{FF2B5EF4-FFF2-40B4-BE49-F238E27FC236}">
                <a16:creationId xmlns:a16="http://schemas.microsoft.com/office/drawing/2014/main" id="{3112FF6B-2780-2279-0C33-26EAEC8ED731}"/>
              </a:ext>
            </a:extLst>
          </p:cNvPr>
          <p:cNvGrpSpPr/>
          <p:nvPr/>
        </p:nvGrpSpPr>
        <p:grpSpPr>
          <a:xfrm>
            <a:off x="4522587" y="4064854"/>
            <a:ext cx="4342061" cy="886173"/>
            <a:chOff x="4522587" y="4064854"/>
            <a:chExt cx="4342061" cy="886173"/>
          </a:xfrm>
        </p:grpSpPr>
        <p:pic>
          <p:nvPicPr>
            <p:cNvPr id="3" name="Graphic 2">
              <a:extLst>
                <a:ext uri="{FF2B5EF4-FFF2-40B4-BE49-F238E27FC236}">
                  <a16:creationId xmlns:a16="http://schemas.microsoft.com/office/drawing/2014/main" id="{ED77442C-3562-E49E-D448-AF7D7450C0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9749" y="4212268"/>
              <a:ext cx="744600" cy="168313"/>
            </a:xfrm>
            <a:prstGeom prst="rect">
              <a:avLst/>
            </a:prstGeom>
          </p:spPr>
        </p:pic>
        <p:pic>
          <p:nvPicPr>
            <p:cNvPr id="6" name="Graphic 5">
              <a:extLst>
                <a:ext uri="{FF2B5EF4-FFF2-40B4-BE49-F238E27FC236}">
                  <a16:creationId xmlns:a16="http://schemas.microsoft.com/office/drawing/2014/main" id="{7156DD81-31DD-516A-A4A2-246C43F882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22587" y="4633940"/>
              <a:ext cx="651422" cy="233529"/>
            </a:xfrm>
            <a:prstGeom prst="rect">
              <a:avLst/>
            </a:prstGeom>
          </p:spPr>
        </p:pic>
        <p:pic>
          <p:nvPicPr>
            <p:cNvPr id="9" name="Graphic 8">
              <a:extLst>
                <a:ext uri="{FF2B5EF4-FFF2-40B4-BE49-F238E27FC236}">
                  <a16:creationId xmlns:a16="http://schemas.microsoft.com/office/drawing/2014/main" id="{9B4CBDDA-2E95-31F1-62B9-42E3F906E8A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34109" y="4633940"/>
              <a:ext cx="809118" cy="317087"/>
            </a:xfrm>
            <a:prstGeom prst="rect">
              <a:avLst/>
            </a:prstGeom>
          </p:spPr>
        </p:pic>
        <p:pic>
          <p:nvPicPr>
            <p:cNvPr id="12" name="Graphic 11">
              <a:extLst>
                <a:ext uri="{FF2B5EF4-FFF2-40B4-BE49-F238E27FC236}">
                  <a16:creationId xmlns:a16="http://schemas.microsoft.com/office/drawing/2014/main" id="{CC456DDF-CE9A-B947-5B35-959BA7B3017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97943" y="4251052"/>
              <a:ext cx="809119" cy="90743"/>
            </a:xfrm>
            <a:prstGeom prst="rect">
              <a:avLst/>
            </a:prstGeom>
          </p:spPr>
        </p:pic>
        <p:pic>
          <p:nvPicPr>
            <p:cNvPr id="14" name="Graphic 13">
              <a:extLst>
                <a:ext uri="{FF2B5EF4-FFF2-40B4-BE49-F238E27FC236}">
                  <a16:creationId xmlns:a16="http://schemas.microsoft.com/office/drawing/2014/main" id="{1B8A9AD5-E13C-3AA9-DAEC-92B5CB6B76E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65148" y="4681901"/>
              <a:ext cx="604157" cy="221164"/>
            </a:xfrm>
            <a:prstGeom prst="rect">
              <a:avLst/>
            </a:prstGeom>
          </p:spPr>
        </p:pic>
        <p:pic>
          <p:nvPicPr>
            <p:cNvPr id="4" name="Graphic 3">
              <a:extLst>
                <a:ext uri="{FF2B5EF4-FFF2-40B4-BE49-F238E27FC236}">
                  <a16:creationId xmlns:a16="http://schemas.microsoft.com/office/drawing/2014/main" id="{C0EFABDA-8391-7227-3691-32692ED2C36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00559" y="4064854"/>
              <a:ext cx="464589" cy="442333"/>
            </a:xfrm>
            <a:prstGeom prst="rect">
              <a:avLst/>
            </a:prstGeom>
          </p:spPr>
        </p:pic>
        <p:pic>
          <p:nvPicPr>
            <p:cNvPr id="7" name="Picture 6">
              <a:extLst>
                <a:ext uri="{FF2B5EF4-FFF2-40B4-BE49-F238E27FC236}">
                  <a16:creationId xmlns:a16="http://schemas.microsoft.com/office/drawing/2014/main" id="{3DE41AC8-316B-547C-BB23-F9069353C954}"/>
                </a:ext>
              </a:extLst>
            </p:cNvPr>
            <p:cNvPicPr>
              <a:picLocks noChangeAspect="1"/>
            </p:cNvPicPr>
            <p:nvPr/>
          </p:nvPicPr>
          <p:blipFill>
            <a:blip r:embed="rId23"/>
            <a:stretch>
              <a:fillRect/>
            </a:stretch>
          </p:blipFill>
          <p:spPr>
            <a:xfrm>
              <a:off x="7929405" y="4681902"/>
              <a:ext cx="935243" cy="195896"/>
            </a:xfrm>
            <a:prstGeom prst="rect">
              <a:avLst/>
            </a:prstGeom>
          </p:spPr>
        </p:pic>
      </p:grpSp>
    </p:spTree>
    <p:extLst>
      <p:ext uri="{BB962C8B-B14F-4D97-AF65-F5344CB8AC3E}">
        <p14:creationId xmlns:p14="http://schemas.microsoft.com/office/powerpoint/2010/main" val="2077097994"/>
      </p:ext>
    </p:extLst>
  </p:cSld>
  <p:clrMapOvr>
    <a:masterClrMapping/>
  </p:clrMapOvr>
  <p:transition spd="med">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solidFill>
                  <a:schemeClr val="tx2">
                    <a:lumMod val="95000"/>
                    <a:lumOff val="5000"/>
                  </a:schemeClr>
                </a:solidFill>
              </a:rPr>
              <a:t>La búsqueda de la inspiración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752874" y="1268016"/>
            <a:ext cx="5672773" cy="2375009"/>
          </a:xfrm>
        </p:spPr>
        <p:txBody>
          <a:bodyPr/>
          <a:lstStyle/>
          <a:p>
            <a:r>
              <a:rPr lang="es-ES" sz="1800" dirty="0">
                <a:solidFill>
                  <a:schemeClr val="tx2">
                    <a:lumMod val="95000"/>
                    <a:lumOff val="5000"/>
                  </a:schemeClr>
                </a:solidFill>
              </a:rPr>
              <a:t>Te puede ayudar:</a:t>
            </a:r>
          </a:p>
          <a:p>
            <a:pPr marL="428625" indent="-428625">
              <a:buFont typeface="Arial" panose="020B0604020202020204" pitchFamily="34" charset="0"/>
              <a:buChar char="•"/>
            </a:pPr>
            <a:r>
              <a:rPr lang="es-ES" sz="1650" dirty="0">
                <a:solidFill>
                  <a:schemeClr val="tx2">
                    <a:lumMod val="95000"/>
                    <a:lumOff val="5000"/>
                  </a:schemeClr>
                </a:solidFill>
              </a:rPr>
              <a:t>.NET MAUI </a:t>
            </a:r>
            <a:r>
              <a:rPr lang="es-ES" sz="1650" dirty="0" err="1">
                <a:solidFill>
                  <a:schemeClr val="tx2">
                    <a:lumMod val="95000"/>
                    <a:lumOff val="5000"/>
                  </a:schemeClr>
                </a:solidFill>
              </a:rPr>
              <a:t>GoodLooking</a:t>
            </a:r>
            <a:r>
              <a:rPr lang="es-ES" sz="1650" dirty="0">
                <a:solidFill>
                  <a:schemeClr val="tx2">
                    <a:lumMod val="95000"/>
                    <a:lumOff val="5000"/>
                  </a:schemeClr>
                </a:solidFill>
              </a:rPr>
              <a:t> UI (</a:t>
            </a:r>
            <a:r>
              <a:rPr lang="es-ES" sz="1650" dirty="0">
                <a:solidFill>
                  <a:schemeClr val="tx2">
                    <a:lumMod val="95000"/>
                    <a:lumOff val="5000"/>
                  </a:schemeClr>
                </a:solidFill>
                <a:hlinkClick r:id="rId2"/>
              </a:rPr>
              <a:t>https://github.com/jsuarezruiz/dotnet-maui-showcase</a:t>
            </a:r>
            <a:r>
              <a:rPr lang="es-ES" sz="1650" dirty="0">
                <a:solidFill>
                  <a:schemeClr val="tx2">
                    <a:lumMod val="95000"/>
                    <a:lumOff val="5000"/>
                  </a:schemeClr>
                </a:solidFill>
              </a:rPr>
              <a:t>): Recopilatorio de ejemplos Open Source de .NET MAUI con una interfaz visualmente atractiva.</a:t>
            </a:r>
          </a:p>
          <a:p>
            <a:pPr marL="428625" indent="-428625">
              <a:buFont typeface="Arial" panose="020B0604020202020204" pitchFamily="34" charset="0"/>
              <a:buChar char="•"/>
            </a:pPr>
            <a:r>
              <a:rPr lang="es-ES" sz="1650" dirty="0" err="1">
                <a:solidFill>
                  <a:schemeClr val="tx2">
                    <a:lumMod val="95000"/>
                    <a:lumOff val="5000"/>
                  </a:schemeClr>
                </a:solidFill>
              </a:rPr>
              <a:t>Awesome</a:t>
            </a:r>
            <a:r>
              <a:rPr lang="es-ES" sz="1650" dirty="0">
                <a:solidFill>
                  <a:schemeClr val="tx2">
                    <a:lumMod val="95000"/>
                    <a:lumOff val="5000"/>
                  </a:schemeClr>
                </a:solidFill>
              </a:rPr>
              <a:t> .NET MAUI (</a:t>
            </a:r>
            <a:r>
              <a:rPr lang="es-ES" sz="1650" dirty="0">
                <a:solidFill>
                  <a:schemeClr val="tx2">
                    <a:lumMod val="95000"/>
                    <a:lumOff val="5000"/>
                  </a:schemeClr>
                </a:solidFill>
                <a:hlinkClick r:id="rId3"/>
              </a:rPr>
              <a:t>https://github.com/jsuarezruiz/awesome-dotnet-maui</a:t>
            </a:r>
            <a:r>
              <a:rPr lang="es-ES" sz="1650" dirty="0">
                <a:solidFill>
                  <a:schemeClr val="tx2">
                    <a:lumMod val="95000"/>
                    <a:lumOff val="5000"/>
                  </a:schemeClr>
                </a:solidFill>
              </a:rPr>
              <a:t>): Recopilatorio de </a:t>
            </a:r>
            <a:r>
              <a:rPr lang="es-ES" sz="1650" dirty="0" err="1">
                <a:solidFill>
                  <a:schemeClr val="tx2">
                    <a:lumMod val="95000"/>
                    <a:lumOff val="5000"/>
                  </a:schemeClr>
                </a:solidFill>
              </a:rPr>
              <a:t>plugins</a:t>
            </a:r>
            <a:r>
              <a:rPr lang="es-ES" sz="1650" dirty="0">
                <a:solidFill>
                  <a:schemeClr val="tx2">
                    <a:lumMod val="95000"/>
                    <a:lumOff val="5000"/>
                  </a:schemeClr>
                </a:solidFill>
              </a:rPr>
              <a:t>, controles, </a:t>
            </a:r>
            <a:r>
              <a:rPr lang="es-ES" sz="1650" dirty="0" err="1">
                <a:solidFill>
                  <a:schemeClr val="tx2">
                    <a:lumMod val="95000"/>
                    <a:lumOff val="5000"/>
                  </a:schemeClr>
                </a:solidFill>
              </a:rPr>
              <a:t>helpers</a:t>
            </a:r>
            <a:r>
              <a:rPr lang="es-ES" sz="1650" dirty="0">
                <a:solidFill>
                  <a:schemeClr val="tx2">
                    <a:lumMod val="95000"/>
                    <a:lumOff val="5000"/>
                  </a:schemeClr>
                </a:solidFill>
              </a:rPr>
              <a:t>, herramientas, etc. Relacionadas con .NET MAUI.</a:t>
            </a:r>
          </a:p>
        </p:txBody>
      </p:sp>
      <p:pic>
        <p:nvPicPr>
          <p:cNvPr id="1026" name="Picture 2" descr="MauiPlanets">
            <a:extLst>
              <a:ext uri="{FF2B5EF4-FFF2-40B4-BE49-F238E27FC236}">
                <a16:creationId xmlns:a16="http://schemas.microsoft.com/office/drawing/2014/main" id="{8220300F-CD74-240B-5F98-9BC99B5A5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952"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64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Animaciones y transiciones</a:t>
            </a:r>
          </a:p>
        </p:txBody>
      </p:sp>
      <p:sp>
        <p:nvSpPr>
          <p:cNvPr id="5" name="Marcador de texto 4"/>
          <p:cNvSpPr>
            <a:spLocks noGrp="1"/>
          </p:cNvSpPr>
          <p:nvPr>
            <p:ph type="subTitle" idx="1"/>
          </p:nvPr>
        </p:nvSpPr>
        <p:spPr>
          <a:xfrm>
            <a:off x="311692" y="2797176"/>
            <a:ext cx="9070778" cy="446302"/>
          </a:xfrm>
        </p:spPr>
        <p:txBody>
          <a:bodyPr/>
          <a:lstStyle/>
          <a:p>
            <a:r>
              <a:rPr lang="es-ES" sz="2000" dirty="0">
                <a:solidFill>
                  <a:schemeClr val="bg1"/>
                </a:solidFill>
              </a:rPr>
              <a:t>Sensación de fluidez y continuidad</a:t>
            </a:r>
          </a:p>
        </p:txBody>
      </p:sp>
    </p:spTree>
    <p:extLst>
      <p:ext uri="{BB962C8B-B14F-4D97-AF65-F5344CB8AC3E}">
        <p14:creationId xmlns:p14="http://schemas.microsoft.com/office/powerpoint/2010/main" val="1074457075"/>
      </p:ext>
    </p:extLst>
  </p:cSld>
  <p:clrMapOvr>
    <a:masterClrMapping/>
  </p:clrMapOvr>
  <p:transition spd="med">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716972" y="1042551"/>
            <a:ext cx="8225099" cy="2915157"/>
          </a:xfrm>
        </p:spPr>
        <p:txBody>
          <a:bodyPr/>
          <a:lstStyle/>
          <a:p>
            <a:pPr marL="0" indent="0">
              <a:buNone/>
            </a:pPr>
            <a:r>
              <a:rPr lang="es-ES" sz="2700" b="1" dirty="0">
                <a:solidFill>
                  <a:schemeClr val="tx2">
                    <a:lumMod val="95000"/>
                    <a:lumOff val="5000"/>
                  </a:schemeClr>
                </a:solidFill>
                <a:latin typeface="Segoe UI Light (Títulos)"/>
              </a:rPr>
              <a:t>.NET MAUI</a:t>
            </a:r>
            <a:r>
              <a:rPr lang="es-ES" sz="2700" dirty="0">
                <a:solidFill>
                  <a:schemeClr val="tx2">
                    <a:lumMod val="95000"/>
                    <a:lumOff val="5000"/>
                  </a:schemeClr>
                </a:solidFill>
                <a:latin typeface="Segoe UI Light (Títulos)"/>
              </a:rPr>
              <a:t> incluye una serie de métodos de extensión que nos permiten realizar una completa gestión de animaciones desde código C#.</a:t>
            </a:r>
          </a:p>
          <a:p>
            <a:pPr marL="0" indent="0">
              <a:buNone/>
            </a:pPr>
            <a:endParaRPr lang="es-ES" sz="2700" dirty="0">
              <a:solidFill>
                <a:schemeClr val="tx2">
                  <a:lumMod val="95000"/>
                  <a:lumOff val="5000"/>
                </a:schemeClr>
              </a:solidFill>
              <a:latin typeface="Segoe UI Light (Títulos)"/>
            </a:endParaRPr>
          </a:p>
          <a:p>
            <a:pPr marL="0" indent="0">
              <a:buNone/>
            </a:pPr>
            <a:r>
              <a:rPr lang="es-ES" sz="2700" dirty="0">
                <a:solidFill>
                  <a:schemeClr val="tx2">
                    <a:lumMod val="95000"/>
                    <a:lumOff val="5000"/>
                  </a:schemeClr>
                </a:solidFill>
                <a:latin typeface="Segoe UI Light (Títulos)"/>
              </a:rPr>
              <a:t>Por un lado, tenemos disponibles una serie de </a:t>
            </a:r>
            <a:r>
              <a:rPr lang="es-ES" sz="2700" b="1" dirty="0">
                <a:solidFill>
                  <a:schemeClr val="tx2">
                    <a:lumMod val="95000"/>
                    <a:lumOff val="5000"/>
                  </a:schemeClr>
                </a:solidFill>
                <a:latin typeface="Segoe UI Light (Títulos)"/>
                <a:hlinkClick r:id="rId3">
                  <a:extLst>
                    <a:ext uri="{A12FA001-AC4F-418D-AE19-62706E023703}">
                      <ahyp:hlinkClr xmlns:ahyp="http://schemas.microsoft.com/office/drawing/2018/hyperlinkcolor" val="tx"/>
                    </a:ext>
                  </a:extLst>
                </a:hlinkClick>
              </a:rPr>
              <a:t>animaciones predefinidas</a:t>
            </a:r>
            <a:r>
              <a:rPr lang="es-ES" sz="2700" dirty="0">
                <a:solidFill>
                  <a:schemeClr val="tx2">
                    <a:lumMod val="95000"/>
                    <a:lumOff val="5000"/>
                  </a:schemeClr>
                </a:solidFill>
                <a:latin typeface="Segoe UI Light (Títulos)"/>
              </a:rPr>
              <a:t> disponibles como métodos de extensión para elementos de tipo </a:t>
            </a:r>
            <a:r>
              <a:rPr lang="es-ES" sz="2700" dirty="0">
                <a:solidFill>
                  <a:schemeClr val="tx2">
                    <a:lumMod val="95000"/>
                    <a:lumOff val="5000"/>
                  </a:schemeClr>
                </a:solidFill>
                <a:latin typeface="Segoe UI Light (Títulos)"/>
                <a:hlinkClick r:id="rId4">
                  <a:extLst>
                    <a:ext uri="{A12FA001-AC4F-418D-AE19-62706E023703}">
                      <ahyp:hlinkClr xmlns:ahyp="http://schemas.microsoft.com/office/drawing/2018/hyperlinkcolor" val="tx"/>
                    </a:ext>
                  </a:extLst>
                </a:hlinkClick>
              </a:rPr>
              <a:t>View</a:t>
            </a:r>
            <a:r>
              <a:rPr lang="es-ES" sz="2700" dirty="0">
                <a:solidFill>
                  <a:schemeClr val="tx2">
                    <a:lumMod val="95000"/>
                    <a:lumOff val="5000"/>
                  </a:schemeClr>
                </a:solidFill>
                <a:latin typeface="Segoe UI Light (Títulos)"/>
              </a:rPr>
              <a:t>. </a:t>
            </a: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spTree>
    <p:extLst>
      <p:ext uri="{BB962C8B-B14F-4D97-AF65-F5344CB8AC3E}">
        <p14:creationId xmlns:p14="http://schemas.microsoft.com/office/powerpoint/2010/main" val="13289411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042551"/>
            <a:ext cx="8313422" cy="3724609"/>
          </a:xfrm>
        </p:spPr>
        <p:txBody>
          <a:bodyPr/>
          <a:lstStyle/>
          <a:p>
            <a:pPr marL="0" indent="0">
              <a:buNone/>
            </a:pPr>
            <a:r>
              <a:rPr lang="es-ES" sz="2000" dirty="0">
                <a:solidFill>
                  <a:schemeClr val="tx2">
                    <a:lumMod val="95000"/>
                    <a:lumOff val="5000"/>
                  </a:schemeClr>
                </a:solidFill>
              </a:rPr>
              <a:t>Los métodos de extensión a utilizar son:</a:t>
            </a:r>
          </a:p>
          <a:p>
            <a:r>
              <a:rPr lang="es-ES" sz="1800" i="1" dirty="0" err="1">
                <a:solidFill>
                  <a:schemeClr val="tx2">
                    <a:lumMod val="95000"/>
                    <a:lumOff val="5000"/>
                  </a:schemeClr>
                </a:solidFill>
              </a:rPr>
              <a:t>FadeTo</a:t>
            </a:r>
            <a:r>
              <a:rPr lang="es-ES" sz="1800" dirty="0">
                <a:solidFill>
                  <a:schemeClr val="tx2">
                    <a:lumMod val="95000"/>
                    <a:lumOff val="5000"/>
                  </a:schemeClr>
                </a:solidFill>
              </a:rPr>
              <a:t>: Podemos animar la </a:t>
            </a:r>
            <a:r>
              <a:rPr lang="es-ES" sz="1800" b="1" dirty="0">
                <a:solidFill>
                  <a:schemeClr val="tx2">
                    <a:lumMod val="95000"/>
                    <a:lumOff val="5000"/>
                  </a:schemeClr>
                </a:solidFill>
              </a:rPr>
              <a:t>opacidad</a:t>
            </a:r>
            <a:r>
              <a:rPr lang="es-ES" sz="1800" dirty="0">
                <a:solidFill>
                  <a:schemeClr val="tx2">
                    <a:lumMod val="95000"/>
                    <a:lumOff val="5000"/>
                  </a:schemeClr>
                </a:solidFill>
              </a:rPr>
              <a:t> de un elemento visual.</a:t>
            </a:r>
          </a:p>
          <a:p>
            <a:r>
              <a:rPr lang="es-ES" sz="1800" i="1" dirty="0" err="1">
                <a:solidFill>
                  <a:schemeClr val="tx2">
                    <a:lumMod val="95000"/>
                    <a:lumOff val="5000"/>
                  </a:schemeClr>
                </a:solidFill>
              </a:rPr>
              <a:t>RelRotateTo</a:t>
            </a:r>
            <a:r>
              <a:rPr lang="es-ES" sz="1800" dirty="0">
                <a:solidFill>
                  <a:schemeClr val="tx2">
                    <a:lumMod val="95000"/>
                    <a:lumOff val="5000"/>
                  </a:schemeClr>
                </a:solidFill>
              </a:rPr>
              <a:t>: Podemos especificar un ángulo de </a:t>
            </a:r>
            <a:r>
              <a:rPr lang="es-ES" sz="1800" b="1" dirty="0">
                <a:solidFill>
                  <a:schemeClr val="tx2">
                    <a:lumMod val="95000"/>
                    <a:lumOff val="5000"/>
                  </a:schemeClr>
                </a:solidFill>
              </a:rPr>
              <a:t>rotación</a:t>
            </a:r>
            <a:r>
              <a:rPr lang="es-ES" sz="1800" dirty="0">
                <a:solidFill>
                  <a:schemeClr val="tx2">
                    <a:lumMod val="95000"/>
                    <a:lumOff val="5000"/>
                  </a:schemeClr>
                </a:solidFill>
              </a:rPr>
              <a:t> para realizar transformaciones de rotación.</a:t>
            </a:r>
          </a:p>
          <a:p>
            <a:r>
              <a:rPr lang="es-ES" sz="1800" i="1" dirty="0" err="1">
                <a:solidFill>
                  <a:schemeClr val="tx2">
                    <a:lumMod val="95000"/>
                    <a:lumOff val="5000"/>
                  </a:schemeClr>
                </a:solidFill>
              </a:rPr>
              <a:t>RelScaleTo</a:t>
            </a:r>
            <a:r>
              <a:rPr lang="es-ES" sz="1800" dirty="0">
                <a:solidFill>
                  <a:schemeClr val="tx2">
                    <a:lumMod val="95000"/>
                    <a:lumOff val="5000"/>
                  </a:schemeClr>
                </a:solidFill>
              </a:rPr>
              <a:t>: Transformación de </a:t>
            </a:r>
            <a:r>
              <a:rPr lang="es-ES" sz="1800" b="1" dirty="0">
                <a:solidFill>
                  <a:schemeClr val="tx2">
                    <a:lumMod val="95000"/>
                    <a:lumOff val="5000"/>
                  </a:schemeClr>
                </a:solidFill>
              </a:rPr>
              <a:t>escalado</a:t>
            </a:r>
            <a:r>
              <a:rPr lang="es-ES" sz="1800" dirty="0">
                <a:solidFill>
                  <a:schemeClr val="tx2">
                    <a:lumMod val="95000"/>
                    <a:lumOff val="5000"/>
                  </a:schemeClr>
                </a:solidFill>
              </a:rPr>
              <a:t>.</a:t>
            </a:r>
          </a:p>
          <a:p>
            <a:r>
              <a:rPr lang="es-ES" sz="1800" i="1" dirty="0" err="1">
                <a:solidFill>
                  <a:schemeClr val="tx2">
                    <a:lumMod val="95000"/>
                    <a:lumOff val="5000"/>
                  </a:schemeClr>
                </a:solidFill>
              </a:rPr>
              <a:t>RotateTo</a:t>
            </a:r>
            <a:r>
              <a:rPr lang="es-ES" sz="1800" dirty="0">
                <a:solidFill>
                  <a:schemeClr val="tx2">
                    <a:lumMod val="95000"/>
                    <a:lumOff val="5000"/>
                  </a:schemeClr>
                </a:solidFill>
              </a:rPr>
              <a:t>: Transformación de rotación.</a:t>
            </a:r>
          </a:p>
          <a:p>
            <a:r>
              <a:rPr lang="es-ES" sz="1800" i="1" dirty="0" err="1">
                <a:solidFill>
                  <a:schemeClr val="tx2">
                    <a:lumMod val="95000"/>
                    <a:lumOff val="5000"/>
                  </a:schemeClr>
                </a:solidFill>
              </a:rPr>
              <a:t>RotateXTo</a:t>
            </a:r>
            <a:r>
              <a:rPr lang="es-ES" sz="1800" dirty="0">
                <a:solidFill>
                  <a:schemeClr val="tx2">
                    <a:lumMod val="95000"/>
                    <a:lumOff val="5000"/>
                  </a:schemeClr>
                </a:solidFill>
              </a:rPr>
              <a:t>: Transformación de rotación.</a:t>
            </a:r>
          </a:p>
          <a:p>
            <a:r>
              <a:rPr lang="es-ES" sz="1800" i="1" dirty="0" err="1">
                <a:solidFill>
                  <a:schemeClr val="tx2">
                    <a:lumMod val="95000"/>
                    <a:lumOff val="5000"/>
                  </a:schemeClr>
                </a:solidFill>
              </a:rPr>
              <a:t>RotateYTo</a:t>
            </a:r>
            <a:r>
              <a:rPr lang="es-ES" sz="1800" dirty="0">
                <a:solidFill>
                  <a:schemeClr val="tx2">
                    <a:lumMod val="95000"/>
                    <a:lumOff val="5000"/>
                  </a:schemeClr>
                </a:solidFill>
              </a:rPr>
              <a:t>: Transformación rotación.</a:t>
            </a:r>
          </a:p>
          <a:p>
            <a:r>
              <a:rPr lang="es-ES" sz="1800" i="1" dirty="0" err="1">
                <a:solidFill>
                  <a:schemeClr val="tx2">
                    <a:lumMod val="95000"/>
                    <a:lumOff val="5000"/>
                  </a:schemeClr>
                </a:solidFill>
              </a:rPr>
              <a:t>ScaleTo</a:t>
            </a:r>
            <a:r>
              <a:rPr lang="es-ES" sz="1800" dirty="0">
                <a:solidFill>
                  <a:schemeClr val="tx2">
                    <a:lumMod val="95000"/>
                    <a:lumOff val="5000"/>
                  </a:schemeClr>
                </a:solidFill>
              </a:rPr>
              <a:t>: Transformación de escalado.</a:t>
            </a:r>
          </a:p>
          <a:p>
            <a:r>
              <a:rPr lang="es-ES" sz="1800" i="1" dirty="0" err="1">
                <a:solidFill>
                  <a:schemeClr val="tx2">
                    <a:lumMod val="95000"/>
                    <a:lumOff val="5000"/>
                  </a:schemeClr>
                </a:solidFill>
              </a:rPr>
              <a:t>TranslateTo</a:t>
            </a:r>
            <a:r>
              <a:rPr lang="es-ES" sz="1800" dirty="0">
                <a:solidFill>
                  <a:schemeClr val="tx2">
                    <a:lumMod val="95000"/>
                    <a:lumOff val="5000"/>
                  </a:schemeClr>
                </a:solidFill>
              </a:rPr>
              <a:t>: Estableciendo las propiedades </a:t>
            </a:r>
            <a:r>
              <a:rPr lang="es-ES" sz="1800" dirty="0" err="1">
                <a:solidFill>
                  <a:schemeClr val="tx2">
                    <a:lumMod val="95000"/>
                    <a:lumOff val="5000"/>
                  </a:schemeClr>
                </a:solidFill>
              </a:rPr>
              <a:t>TranslationX</a:t>
            </a:r>
            <a:r>
              <a:rPr lang="es-ES" sz="1800" dirty="0">
                <a:solidFill>
                  <a:schemeClr val="tx2">
                    <a:lumMod val="95000"/>
                    <a:lumOff val="5000"/>
                  </a:schemeClr>
                </a:solidFill>
              </a:rPr>
              <a:t> y </a:t>
            </a:r>
            <a:r>
              <a:rPr lang="es-ES" sz="1800" dirty="0" err="1">
                <a:solidFill>
                  <a:schemeClr val="tx2">
                    <a:lumMod val="95000"/>
                    <a:lumOff val="5000"/>
                  </a:schemeClr>
                </a:solidFill>
              </a:rPr>
              <a:t>TranslationY</a:t>
            </a:r>
            <a:r>
              <a:rPr lang="es-ES" sz="1800" dirty="0">
                <a:solidFill>
                  <a:schemeClr val="tx2">
                    <a:lumMod val="95000"/>
                    <a:lumOff val="5000"/>
                  </a:schemeClr>
                </a:solidFill>
              </a:rPr>
              <a:t> podemos realizar </a:t>
            </a:r>
            <a:r>
              <a:rPr lang="es-ES" sz="1800" b="1" dirty="0">
                <a:solidFill>
                  <a:schemeClr val="tx2">
                    <a:lumMod val="95000"/>
                    <a:lumOff val="5000"/>
                  </a:schemeClr>
                </a:solidFill>
              </a:rPr>
              <a:t>traslaciones</a:t>
            </a:r>
            <a:r>
              <a:rPr lang="es-ES" sz="1800" dirty="0">
                <a:solidFill>
                  <a:schemeClr val="tx2">
                    <a:lumMod val="95000"/>
                    <a:lumOff val="5000"/>
                  </a:schemeClr>
                </a:solidFill>
              </a:rPr>
              <a:t> del elemento visual</a:t>
            </a:r>
            <a:r>
              <a:rPr lang="es-ES" dirty="0">
                <a:solidFill>
                  <a:schemeClr val="tx2">
                    <a:lumMod val="95000"/>
                    <a:lumOff val="5000"/>
                  </a:schemeClr>
                </a:solidFill>
              </a:rPr>
              <a:t>.</a:t>
            </a: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spTree>
    <p:extLst>
      <p:ext uri="{BB962C8B-B14F-4D97-AF65-F5344CB8AC3E}">
        <p14:creationId xmlns:p14="http://schemas.microsoft.com/office/powerpoint/2010/main" val="4131133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128261"/>
            <a:ext cx="5642941" cy="249396"/>
          </a:xfrm>
        </p:spPr>
        <p:txBody>
          <a:bodyPr/>
          <a:lstStyle/>
          <a:p>
            <a:pPr marL="0" indent="0">
              <a:buNone/>
            </a:pPr>
            <a:r>
              <a:rPr lang="es-ES" sz="1200" dirty="0">
                <a:solidFill>
                  <a:schemeClr val="tx2">
                    <a:lumMod val="95000"/>
                    <a:lumOff val="5000"/>
                  </a:schemeClr>
                </a:solidFill>
              </a:rPr>
              <a:t>Veamos un sencillo ejemplo:</a:t>
            </a:r>
          </a:p>
          <a:p>
            <a:endParaRPr lang="es-ES" sz="1200" dirty="0">
              <a:solidFill>
                <a:schemeClr val="tx2">
                  <a:lumMod val="95000"/>
                  <a:lumOff val="5000"/>
                </a:schemeClr>
              </a:solidFill>
            </a:endParaRPr>
          </a:p>
          <a:p>
            <a:endParaRPr lang="es-ES" sz="1200" dirty="0">
              <a:solidFill>
                <a:schemeClr val="tx2">
                  <a:lumMod val="95000"/>
                  <a:lumOff val="5000"/>
                </a:schemeClr>
              </a:solidFill>
            </a:endParaRP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pic>
        <p:nvPicPr>
          <p:cNvPr id="6" name="Imagen 5" descr="Imagen que contiene interior, negro&#10;&#10;Descripción generada automáticamente">
            <a:extLst>
              <a:ext uri="{FF2B5EF4-FFF2-40B4-BE49-F238E27FC236}">
                <a16:creationId xmlns:a16="http://schemas.microsoft.com/office/drawing/2014/main" id="{845E73A5-E66A-4ED2-9BDF-514858DD73C4}"/>
              </a:ext>
            </a:extLst>
          </p:cNvPr>
          <p:cNvPicPr>
            <a:picLocks noChangeAspect="1"/>
          </p:cNvPicPr>
          <p:nvPr/>
        </p:nvPicPr>
        <p:blipFill>
          <a:blip r:embed="rId3"/>
          <a:stretch>
            <a:fillRect/>
          </a:stretch>
        </p:blipFill>
        <p:spPr>
          <a:xfrm>
            <a:off x="6446106" y="697267"/>
            <a:ext cx="2371725" cy="4229100"/>
          </a:xfrm>
          <a:prstGeom prst="rect">
            <a:avLst/>
          </a:prstGeom>
        </p:spPr>
      </p:pic>
      <p:sp>
        <p:nvSpPr>
          <p:cNvPr id="7" name="Rectángulo 6">
            <a:extLst>
              <a:ext uri="{FF2B5EF4-FFF2-40B4-BE49-F238E27FC236}">
                <a16:creationId xmlns:a16="http://schemas.microsoft.com/office/drawing/2014/main" id="{403AD314-0C84-445E-A3AB-2A97C7276224}"/>
              </a:ext>
            </a:extLst>
          </p:cNvPr>
          <p:cNvSpPr/>
          <p:nvPr/>
        </p:nvSpPr>
        <p:spPr>
          <a:xfrm>
            <a:off x="628650" y="1487298"/>
            <a:ext cx="5763358" cy="2585323"/>
          </a:xfrm>
          <a:prstGeom prst="rect">
            <a:avLst/>
          </a:prstGeom>
          <a:solidFill>
            <a:schemeClr val="accent6">
              <a:lumMod val="50000"/>
            </a:schemeClr>
          </a:solidFill>
        </p:spPr>
        <p:txBody>
          <a:bodyPr wrap="square">
            <a:spAutoFit/>
          </a:bodyPr>
          <a:lstStyle/>
          <a:p>
            <a:r>
              <a:rPr lang="es-ES" sz="1350" dirty="0" err="1">
                <a:solidFill>
                  <a:schemeClr val="bg1"/>
                </a:solidFill>
                <a:latin typeface="Consolas" panose="020B0609020204030204" pitchFamily="49" charset="0"/>
              </a:rPr>
              <a:t>await</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PreDefinedBox.ScaleTo</a:t>
            </a:r>
            <a:r>
              <a:rPr lang="es-ES" sz="1350" dirty="0">
                <a:solidFill>
                  <a:schemeClr val="bg1"/>
                </a:solidFill>
                <a:latin typeface="Consolas" panose="020B0609020204030204" pitchFamily="49" charset="0"/>
              </a:rPr>
              <a:t>(2, 1000, </a:t>
            </a:r>
            <a:r>
              <a:rPr lang="es-ES" sz="1350" dirty="0" err="1">
                <a:solidFill>
                  <a:schemeClr val="bg1"/>
                </a:solidFill>
                <a:latin typeface="Consolas" panose="020B0609020204030204" pitchFamily="49" charset="0"/>
              </a:rPr>
              <a:t>Easing.CubicInOut</a:t>
            </a:r>
            <a:r>
              <a:rPr lang="es-ES" sz="1350" dirty="0">
                <a:solidFill>
                  <a:schemeClr val="bg1"/>
                </a:solidFill>
                <a:latin typeface="Consolas" panose="020B0609020204030204" pitchFamily="49" charset="0"/>
              </a:rPr>
              <a:t>);              </a:t>
            </a:r>
          </a:p>
          <a:p>
            <a:r>
              <a:rPr lang="es-ES" sz="1350" dirty="0" err="1">
                <a:solidFill>
                  <a:schemeClr val="bg1"/>
                </a:solidFill>
                <a:latin typeface="Consolas" panose="020B0609020204030204" pitchFamily="49" charset="0"/>
              </a:rPr>
              <a:t>await</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PreDefinedBox.RotateTo</a:t>
            </a:r>
            <a:r>
              <a:rPr lang="es-ES" sz="1350" dirty="0">
                <a:solidFill>
                  <a:schemeClr val="bg1"/>
                </a:solidFill>
                <a:latin typeface="Consolas" panose="020B0609020204030204" pitchFamily="49" charset="0"/>
              </a:rPr>
              <a:t>(75, 1000, </a:t>
            </a:r>
            <a:r>
              <a:rPr lang="es-ES" sz="1350" dirty="0" err="1">
                <a:solidFill>
                  <a:schemeClr val="bg1"/>
                </a:solidFill>
                <a:latin typeface="Consolas" panose="020B0609020204030204" pitchFamily="49" charset="0"/>
              </a:rPr>
              <a:t>Easing.CubicInOut</a:t>
            </a:r>
            <a:r>
              <a:rPr lang="es-ES" sz="1350" dirty="0">
                <a:solidFill>
                  <a:schemeClr val="bg1"/>
                </a:solidFill>
                <a:latin typeface="Consolas" panose="020B0609020204030204" pitchFamily="49" charset="0"/>
              </a:rPr>
              <a:t>);                </a:t>
            </a:r>
          </a:p>
          <a:p>
            <a:r>
              <a:rPr lang="es-ES" sz="1350" dirty="0" err="1">
                <a:solidFill>
                  <a:schemeClr val="bg1"/>
                </a:solidFill>
                <a:latin typeface="Consolas" panose="020B0609020204030204" pitchFamily="49" charset="0"/>
              </a:rPr>
              <a:t>await</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PreDefinedBox.ScaleTo</a:t>
            </a:r>
            <a:r>
              <a:rPr lang="es-ES" sz="1350" dirty="0">
                <a:solidFill>
                  <a:schemeClr val="bg1"/>
                </a:solidFill>
                <a:latin typeface="Consolas" panose="020B0609020204030204" pitchFamily="49" charset="0"/>
              </a:rPr>
              <a:t>(1, 1000, </a:t>
            </a:r>
            <a:r>
              <a:rPr lang="es-ES" sz="1350" dirty="0" err="1">
                <a:solidFill>
                  <a:schemeClr val="bg1"/>
                </a:solidFill>
                <a:latin typeface="Consolas" panose="020B0609020204030204" pitchFamily="49" charset="0"/>
              </a:rPr>
              <a:t>Easing.CubicInOut</a:t>
            </a:r>
            <a:r>
              <a:rPr lang="es-ES" sz="1350" dirty="0">
                <a:solidFill>
                  <a:schemeClr val="bg1"/>
                </a:solidFill>
                <a:latin typeface="Consolas" panose="020B0609020204030204" pitchFamily="49" charset="0"/>
              </a:rPr>
              <a:t>);</a:t>
            </a:r>
          </a:p>
          <a:p>
            <a:endParaRPr lang="es-ES" sz="1350" dirty="0">
              <a:solidFill>
                <a:schemeClr val="bg1"/>
              </a:solidFill>
              <a:latin typeface="Consolas" panose="020B0609020204030204" pitchFamily="49" charset="0"/>
            </a:endParaRPr>
          </a:p>
          <a:p>
            <a:endParaRPr lang="es-ES" sz="1350" dirty="0">
              <a:solidFill>
                <a:schemeClr val="bg1"/>
              </a:solidFill>
              <a:latin typeface="Consolas" panose="020B0609020204030204" pitchFamily="49" charset="0"/>
            </a:endParaRPr>
          </a:p>
          <a:p>
            <a:endParaRPr lang="es-ES" sz="1350" dirty="0">
              <a:solidFill>
                <a:schemeClr val="bg1"/>
              </a:solidFill>
              <a:latin typeface="Consolas" panose="020B0609020204030204" pitchFamily="49" charset="0"/>
            </a:endParaRPr>
          </a:p>
          <a:p>
            <a:r>
              <a:rPr lang="es-ES" sz="1350" dirty="0" err="1">
                <a:solidFill>
                  <a:schemeClr val="bg1"/>
                </a:solidFill>
                <a:latin typeface="Consolas" panose="020B0609020204030204" pitchFamily="49" charset="0"/>
              </a:rPr>
              <a:t>CustomBox.Animate</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Custom</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Animation</a:t>
            </a:r>
            <a:r>
              <a:rPr lang="es-ES" sz="1350" dirty="0">
                <a:solidFill>
                  <a:schemeClr val="bg1"/>
                </a:solidFill>
                <a:latin typeface="Consolas" panose="020B0609020204030204" pitchFamily="49" charset="0"/>
              </a:rPr>
              <a:t>", x =&gt; </a:t>
            </a:r>
          </a:p>
          <a:p>
            <a:r>
              <a:rPr lang="es-ES" sz="1350" dirty="0">
                <a:solidFill>
                  <a:schemeClr val="bg1"/>
                </a:solidFill>
                <a:latin typeface="Consolas" panose="020B0609020204030204" pitchFamily="49" charset="0"/>
              </a:rPr>
              <a:t>{</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CustomBox.BackgroundColor</a:t>
            </a:r>
            <a:r>
              <a:rPr lang="es-ES" sz="1350" dirty="0">
                <a:solidFill>
                  <a:schemeClr val="bg1"/>
                </a:solidFill>
                <a:latin typeface="Consolas" panose="020B0609020204030204" pitchFamily="49" charset="0"/>
              </a:rPr>
              <a:t> = </a:t>
            </a:r>
            <a:r>
              <a:rPr lang="es-ES" sz="1350" dirty="0" err="1">
                <a:solidFill>
                  <a:schemeClr val="bg1"/>
                </a:solidFill>
                <a:latin typeface="Consolas" panose="020B0609020204030204" pitchFamily="49" charset="0"/>
              </a:rPr>
              <a:t>Color.FromRgb</a:t>
            </a:r>
            <a:r>
              <a:rPr lang="es-ES" sz="1350" dirty="0">
                <a:solidFill>
                  <a:schemeClr val="bg1"/>
                </a:solidFill>
                <a:latin typeface="Consolas" panose="020B0609020204030204" pitchFamily="49" charset="0"/>
              </a:rPr>
              <a:t>(x, 0, 1 - x);</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CustomBox.Scale</a:t>
            </a:r>
            <a:r>
              <a:rPr lang="es-ES" sz="1350" dirty="0">
                <a:solidFill>
                  <a:schemeClr val="bg1"/>
                </a:solidFill>
                <a:latin typeface="Consolas" panose="020B0609020204030204" pitchFamily="49" charset="0"/>
              </a:rPr>
              <a:t> = 1 + 1.1 * x;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length</a:t>
            </a:r>
            <a:r>
              <a:rPr lang="es-ES" sz="1350" dirty="0">
                <a:solidFill>
                  <a:schemeClr val="bg1"/>
                </a:solidFill>
                <a:latin typeface="Consolas" panose="020B0609020204030204" pitchFamily="49" charset="0"/>
              </a:rPr>
              <a:t>: 500);</a:t>
            </a:r>
          </a:p>
        </p:txBody>
      </p:sp>
    </p:spTree>
    <p:extLst>
      <p:ext uri="{BB962C8B-B14F-4D97-AF65-F5344CB8AC3E}">
        <p14:creationId xmlns:p14="http://schemas.microsoft.com/office/powerpoint/2010/main" val="2321984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078920"/>
            <a:ext cx="8313422" cy="2848985"/>
          </a:xfrm>
        </p:spPr>
        <p:txBody>
          <a:bodyPr/>
          <a:lstStyle/>
          <a:p>
            <a:pPr marL="0" indent="0">
              <a:buNone/>
            </a:pPr>
            <a:r>
              <a:rPr lang="es-ES" sz="1800" dirty="0">
                <a:solidFill>
                  <a:schemeClr val="tx2">
                    <a:lumMod val="95000"/>
                    <a:lumOff val="5000"/>
                  </a:schemeClr>
                </a:solidFill>
              </a:rPr>
              <a:t>En .NET MAUI se ha incluido la clase </a:t>
            </a:r>
            <a:r>
              <a:rPr lang="es-ES" sz="1800" dirty="0" err="1">
                <a:solidFill>
                  <a:schemeClr val="tx2">
                    <a:lumMod val="95000"/>
                    <a:lumOff val="5000"/>
                  </a:schemeClr>
                </a:solidFill>
              </a:rPr>
              <a:t>AnimationManager</a:t>
            </a:r>
            <a:r>
              <a:rPr lang="es-ES" sz="1800" dirty="0">
                <a:solidFill>
                  <a:schemeClr val="tx2">
                    <a:lumMod val="95000"/>
                    <a:lumOff val="5000"/>
                  </a:schemeClr>
                </a:solidFill>
              </a:rPr>
              <a:t> añadiendo mayor control a la hora de repetir, invertir, etc. animaciones.</a:t>
            </a:r>
          </a:p>
          <a:p>
            <a:pPr marL="0" indent="0">
              <a:buNone/>
            </a:pPr>
            <a:endParaRPr lang="es-ES" sz="1800" dirty="0">
              <a:solidFill>
                <a:schemeClr val="tx2">
                  <a:lumMod val="95000"/>
                  <a:lumOff val="5000"/>
                </a:schemeClr>
              </a:solidFill>
            </a:endParaRPr>
          </a:p>
          <a:p>
            <a:pPr marL="0" indent="0">
              <a:buNone/>
            </a:pPr>
            <a:r>
              <a:rPr lang="es-ES" sz="1800" dirty="0">
                <a:solidFill>
                  <a:schemeClr val="tx2">
                    <a:lumMod val="95000"/>
                    <a:lumOff val="5000"/>
                  </a:schemeClr>
                </a:solidFill>
              </a:rPr>
              <a:t>Sin embargo, a día de hoy, para poder utilizar animaciones de forma sencilla desde XAML necesitamos escribir código en </a:t>
            </a:r>
            <a:r>
              <a:rPr lang="es-ES" sz="1800" dirty="0" err="1">
                <a:solidFill>
                  <a:schemeClr val="tx2">
                    <a:lumMod val="95000"/>
                    <a:lumOff val="5000"/>
                  </a:schemeClr>
                </a:solidFill>
              </a:rPr>
              <a:t>helpers</a:t>
            </a:r>
            <a:r>
              <a:rPr lang="es-ES" sz="1800" dirty="0">
                <a:solidFill>
                  <a:schemeClr val="tx2">
                    <a:lumMod val="95000"/>
                    <a:lumOff val="5000"/>
                  </a:schemeClr>
                </a:solidFill>
              </a:rPr>
              <a:t> o bien, usando una librería externa, </a:t>
            </a:r>
            <a:r>
              <a:rPr lang="es-ES" sz="1800" b="1" dirty="0" err="1">
                <a:solidFill>
                  <a:schemeClr val="tx2">
                    <a:lumMod val="95000"/>
                    <a:lumOff val="5000"/>
                  </a:schemeClr>
                </a:solidFill>
              </a:rPr>
              <a:t>Xamanimation</a:t>
            </a:r>
            <a:r>
              <a:rPr lang="es-ES" sz="1800" dirty="0">
                <a:solidFill>
                  <a:schemeClr val="tx2">
                    <a:lumMod val="95000"/>
                    <a:lumOff val="5000"/>
                  </a:schemeClr>
                </a:solidFill>
              </a:rPr>
              <a:t>. Proporciona:</a:t>
            </a:r>
          </a:p>
          <a:p>
            <a:r>
              <a:rPr lang="es-ES" sz="1800" dirty="0">
                <a:solidFill>
                  <a:schemeClr val="tx2">
                    <a:lumMod val="95000"/>
                    <a:lumOff val="5000"/>
                  </a:schemeClr>
                </a:solidFill>
              </a:rPr>
              <a:t>Animaciones, Storyboards, etc. desde código C# y XAML.</a:t>
            </a:r>
          </a:p>
          <a:p>
            <a:r>
              <a:rPr lang="es-ES" sz="1800" dirty="0">
                <a:solidFill>
                  <a:schemeClr val="tx2">
                    <a:lumMod val="95000"/>
                    <a:lumOff val="5000"/>
                  </a:schemeClr>
                </a:solidFill>
              </a:rPr>
              <a:t>Animaciones progresivas.</a:t>
            </a:r>
          </a:p>
          <a:p>
            <a:r>
              <a:rPr lang="es-ES" sz="1800" dirty="0">
                <a:solidFill>
                  <a:schemeClr val="tx2">
                    <a:lumMod val="95000"/>
                    <a:lumOff val="5000"/>
                  </a:schemeClr>
                </a:solidFill>
              </a:rPr>
              <a:t>Transiciones de </a:t>
            </a:r>
            <a:r>
              <a:rPr lang="es-ES" sz="1800" dirty="0" err="1">
                <a:solidFill>
                  <a:schemeClr val="tx2">
                    <a:lumMod val="95000"/>
                    <a:lumOff val="5000"/>
                  </a:schemeClr>
                </a:solidFill>
              </a:rPr>
              <a:t>Layout</a:t>
            </a:r>
            <a:r>
              <a:rPr lang="es-ES" sz="1800" dirty="0">
                <a:solidFill>
                  <a:schemeClr val="tx2">
                    <a:lumMod val="95000"/>
                    <a:lumOff val="5000"/>
                  </a:schemeClr>
                </a:solidFill>
              </a:rPr>
              <a:t>.</a:t>
            </a:r>
            <a:endParaRPr lang="es-ES" dirty="0">
              <a:solidFill>
                <a:schemeClr val="tx2">
                  <a:lumMod val="95000"/>
                  <a:lumOff val="5000"/>
                </a:schemeClr>
              </a:solidFill>
            </a:endParaRP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spTree>
    <p:extLst>
      <p:ext uri="{BB962C8B-B14F-4D97-AF65-F5344CB8AC3E}">
        <p14:creationId xmlns:p14="http://schemas.microsoft.com/office/powerpoint/2010/main" val="33892192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2700" dirty="0" err="1">
                <a:solidFill>
                  <a:schemeClr val="tx2">
                    <a:lumMod val="95000"/>
                    <a:lumOff val="5000"/>
                  </a:schemeClr>
                </a:solidFill>
              </a:rPr>
              <a:t>Animaciones</a:t>
            </a:r>
            <a:r>
              <a:rPr lang="en-US" sz="2700" dirty="0">
                <a:solidFill>
                  <a:schemeClr val="tx2">
                    <a:lumMod val="95000"/>
                    <a:lumOff val="5000"/>
                  </a:schemeClr>
                </a:solidFill>
              </a:rPr>
              <a:t> </a:t>
            </a:r>
            <a:r>
              <a:rPr lang="en-US" sz="2700" dirty="0" err="1">
                <a:solidFill>
                  <a:schemeClr val="tx2">
                    <a:lumMod val="95000"/>
                    <a:lumOff val="5000"/>
                  </a:schemeClr>
                </a:solidFill>
              </a:rPr>
              <a:t>progresivas</a:t>
            </a:r>
            <a:r>
              <a:rPr lang="en-US" sz="2700" dirty="0">
                <a:solidFill>
                  <a:schemeClr val="tx2">
                    <a:lumMod val="95000"/>
                    <a:lumOff val="5000"/>
                  </a:schemeClr>
                </a:solidFill>
              </a:rPr>
              <a:t> (</a:t>
            </a:r>
            <a:r>
              <a:rPr lang="en-US" sz="2700" dirty="0" err="1">
                <a:solidFill>
                  <a:schemeClr val="tx2">
                    <a:lumMod val="95000"/>
                    <a:lumOff val="5000"/>
                  </a:schemeClr>
                </a:solidFill>
              </a:rPr>
              <a:t>ScrollView</a:t>
            </a:r>
            <a:r>
              <a:rPr lang="en-US" sz="2700" dirty="0">
                <a:solidFill>
                  <a:schemeClr val="tx2">
                    <a:lumMod val="95000"/>
                    <a:lumOff val="5000"/>
                  </a:schemeClr>
                </a:solidFill>
              </a:rPr>
              <a:t>, </a:t>
            </a:r>
            <a:r>
              <a:rPr lang="en-US" sz="2700" dirty="0" err="1">
                <a:solidFill>
                  <a:schemeClr val="tx2">
                    <a:lumMod val="95000"/>
                    <a:lumOff val="5000"/>
                  </a:schemeClr>
                </a:solidFill>
              </a:rPr>
              <a:t>CarouselView</a:t>
            </a:r>
            <a:r>
              <a:rPr lang="en-US" sz="2700" dirty="0">
                <a:solidFill>
                  <a:schemeClr val="tx2">
                    <a:lumMod val="95000"/>
                    <a:lumOff val="5000"/>
                  </a:schemeClr>
                </a:solidFill>
              </a:rPr>
              <a:t>, etc.)</a:t>
            </a:r>
          </a:p>
        </p:txBody>
      </p:sp>
      <p:pic>
        <p:nvPicPr>
          <p:cNvPr id="3" name="Imagen 2">
            <a:extLst>
              <a:ext uri="{FF2B5EF4-FFF2-40B4-BE49-F238E27FC236}">
                <a16:creationId xmlns:a16="http://schemas.microsoft.com/office/drawing/2014/main" id="{D65AB9A4-8C7F-4EB6-B4ED-AC264B25840B}"/>
              </a:ext>
            </a:extLst>
          </p:cNvPr>
          <p:cNvPicPr>
            <a:picLocks noChangeAspect="1"/>
          </p:cNvPicPr>
          <p:nvPr/>
        </p:nvPicPr>
        <p:blipFill>
          <a:blip r:embed="rId3"/>
          <a:stretch>
            <a:fillRect/>
          </a:stretch>
        </p:blipFill>
        <p:spPr>
          <a:xfrm>
            <a:off x="6407874" y="891882"/>
            <a:ext cx="2534196" cy="4034486"/>
          </a:xfrm>
          <a:prstGeom prst="rect">
            <a:avLst/>
          </a:prstGeom>
        </p:spPr>
      </p:pic>
      <p:pic>
        <p:nvPicPr>
          <p:cNvPr id="4" name="Imagen 3">
            <a:extLst>
              <a:ext uri="{FF2B5EF4-FFF2-40B4-BE49-F238E27FC236}">
                <a16:creationId xmlns:a16="http://schemas.microsoft.com/office/drawing/2014/main" id="{EAFEA2CA-C732-499E-A521-17225DD3C119}"/>
              </a:ext>
            </a:extLst>
          </p:cNvPr>
          <p:cNvPicPr>
            <a:picLocks noChangeAspect="1"/>
          </p:cNvPicPr>
          <p:nvPr/>
        </p:nvPicPr>
        <p:blipFill>
          <a:blip r:embed="rId4"/>
          <a:stretch>
            <a:fillRect/>
          </a:stretch>
        </p:blipFill>
        <p:spPr>
          <a:xfrm>
            <a:off x="628650" y="1396863"/>
            <a:ext cx="5587193" cy="3529505"/>
          </a:xfrm>
          <a:prstGeom prst="rect">
            <a:avLst/>
          </a:prstGeom>
        </p:spPr>
      </p:pic>
    </p:spTree>
    <p:extLst>
      <p:ext uri="{BB962C8B-B14F-4D97-AF65-F5344CB8AC3E}">
        <p14:creationId xmlns:p14="http://schemas.microsoft.com/office/powerpoint/2010/main" val="17545201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501633"/>
          </a:xfrm>
        </p:spPr>
        <p:txBody>
          <a:bodyPr/>
          <a:lstStyle/>
          <a:p>
            <a:r>
              <a:rPr lang="es-ES" sz="2000" dirty="0">
                <a:solidFill>
                  <a:schemeClr val="bg1"/>
                </a:solidFill>
              </a:rPr>
              <a:t>Animaciones progresivas desde XAML!</a:t>
            </a:r>
          </a:p>
          <a:p>
            <a:endParaRPr lang="es-ES" sz="2000" dirty="0">
              <a:solidFill>
                <a:schemeClr val="bg1"/>
              </a:solidFill>
            </a:endParaRPr>
          </a:p>
        </p:txBody>
      </p:sp>
    </p:spTree>
    <p:extLst>
      <p:ext uri="{BB962C8B-B14F-4D97-AF65-F5344CB8AC3E}">
        <p14:creationId xmlns:p14="http://schemas.microsoft.com/office/powerpoint/2010/main" val="1329819879"/>
      </p:ext>
    </p:extLst>
  </p:cSld>
  <p:clrMapOvr>
    <a:masterClrMapping/>
  </p:clrMapOvr>
  <p:transition spd="med">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D1A9"/>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err="1">
                <a:solidFill>
                  <a:schemeClr val="tx2">
                    <a:lumMod val="95000"/>
                    <a:lumOff val="5000"/>
                  </a:schemeClr>
                </a:solidFill>
              </a:rPr>
              <a:t>Lottie</a:t>
            </a:r>
            <a:endParaRPr lang="es-ES" sz="3971" dirty="0">
              <a:solidFill>
                <a:schemeClr val="tx2">
                  <a:lumMod val="95000"/>
                  <a:lumOff val="5000"/>
                </a:schemeClr>
              </a:solidFill>
            </a:endParaRP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tx2">
                    <a:lumMod val="95000"/>
                    <a:lumOff val="5000"/>
                  </a:schemeClr>
                </a:solidFill>
              </a:rPr>
              <a:t>Animaciones avanzadas de forma sencilla</a:t>
            </a:r>
          </a:p>
        </p:txBody>
      </p:sp>
    </p:spTree>
    <p:extLst>
      <p:ext uri="{BB962C8B-B14F-4D97-AF65-F5344CB8AC3E}">
        <p14:creationId xmlns:p14="http://schemas.microsoft.com/office/powerpoint/2010/main" val="1666602224"/>
      </p:ext>
    </p:extLst>
  </p:cSld>
  <p:clrMapOvr>
    <a:masterClrMapping/>
  </p:clrMapOvr>
  <p:transition spd="med">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Lottie </a:t>
            </a:r>
          </a:p>
        </p:txBody>
      </p:sp>
      <p:sp>
        <p:nvSpPr>
          <p:cNvPr id="3" name="Content Placeholder 2"/>
          <p:cNvSpPr>
            <a:spLocks noGrp="1"/>
          </p:cNvSpPr>
          <p:nvPr>
            <p:ph idx="1"/>
          </p:nvPr>
        </p:nvSpPr>
        <p:spPr>
          <a:xfrm>
            <a:off x="628650" y="1181786"/>
            <a:ext cx="8210550" cy="1333851"/>
          </a:xfrm>
        </p:spPr>
        <p:txBody>
          <a:bodyPr>
            <a:normAutofit/>
          </a:bodyPr>
          <a:lstStyle/>
          <a:p>
            <a:pPr marL="0" indent="0">
              <a:buNone/>
            </a:pPr>
            <a:r>
              <a:rPr lang="en-US" sz="2000" dirty="0">
                <a:solidFill>
                  <a:schemeClr val="tx2">
                    <a:lumMod val="95000"/>
                    <a:lumOff val="5000"/>
                  </a:schemeClr>
                </a:solidFill>
              </a:rPr>
              <a:t>Renderiza animaciones After Effects nativamente </a:t>
            </a:r>
            <a:r>
              <a:rPr lang="en-US" sz="2000" dirty="0" err="1">
                <a:solidFill>
                  <a:schemeClr val="tx2">
                    <a:lumMod val="95000"/>
                    <a:lumOff val="5000"/>
                  </a:schemeClr>
                </a:solidFill>
              </a:rPr>
              <a:t>en</a:t>
            </a:r>
            <a:r>
              <a:rPr lang="en-US" sz="2000" dirty="0">
                <a:solidFill>
                  <a:schemeClr val="tx2">
                    <a:lumMod val="95000"/>
                    <a:lumOff val="5000"/>
                  </a:schemeClr>
                </a:solidFill>
              </a:rPr>
              <a:t> Android, iOS, macOS y Windows para .NET MAUI </a:t>
            </a:r>
            <a:r>
              <a:rPr lang="en-US" sz="2000" dirty="0" err="1">
                <a:solidFill>
                  <a:schemeClr val="tx2">
                    <a:lumMod val="95000"/>
                    <a:lumOff val="5000"/>
                  </a:schemeClr>
                </a:solidFill>
              </a:rPr>
              <a:t>utilizando</a:t>
            </a:r>
            <a:r>
              <a:rPr lang="en-US" sz="2000" dirty="0">
                <a:solidFill>
                  <a:schemeClr val="tx2">
                    <a:lumMod val="95000"/>
                    <a:lumOff val="5000"/>
                  </a:schemeClr>
                </a:solidFill>
              </a:rPr>
              <a:t> </a:t>
            </a:r>
            <a:r>
              <a:rPr lang="en-US" sz="2000" dirty="0" err="1">
                <a:solidFill>
                  <a:schemeClr val="tx2">
                    <a:lumMod val="95000"/>
                    <a:lumOff val="5000"/>
                  </a:schemeClr>
                </a:solidFill>
              </a:rPr>
              <a:t>SkiaSharp</a:t>
            </a:r>
            <a:r>
              <a:rPr lang="en-US" sz="2000" dirty="0">
                <a:solidFill>
                  <a:schemeClr val="tx2">
                    <a:lumMod val="95000"/>
                    <a:lumOff val="5000"/>
                  </a:schemeClr>
                </a:solidFill>
              </a:rPr>
              <a:t>.</a:t>
            </a:r>
          </a:p>
          <a:p>
            <a:pPr marL="0" indent="0">
              <a:buNone/>
            </a:pPr>
            <a:r>
              <a:rPr lang="en-US" sz="2000" dirty="0">
                <a:solidFill>
                  <a:schemeClr val="tx2">
                    <a:lumMod val="95000"/>
                    <a:lumOff val="5000"/>
                  </a:schemeClr>
                </a:solidFill>
              </a:rPr>
              <a:t>Las animaciones se exportan </a:t>
            </a:r>
            <a:r>
              <a:rPr lang="en-US" sz="2000" dirty="0" err="1">
                <a:solidFill>
                  <a:schemeClr val="tx2">
                    <a:lumMod val="95000"/>
                    <a:lumOff val="5000"/>
                  </a:schemeClr>
                </a:solidFill>
              </a:rPr>
              <a:t>en</a:t>
            </a:r>
            <a:r>
              <a:rPr lang="en-US" sz="2000" dirty="0">
                <a:solidFill>
                  <a:schemeClr val="tx2">
                    <a:lumMod val="95000"/>
                    <a:lumOff val="5000"/>
                  </a:schemeClr>
                </a:solidFill>
              </a:rPr>
              <a:t> </a:t>
            </a:r>
            <a:r>
              <a:rPr lang="en-US" sz="2000" dirty="0" err="1">
                <a:solidFill>
                  <a:schemeClr val="tx2">
                    <a:lumMod val="95000"/>
                    <a:lumOff val="5000"/>
                  </a:schemeClr>
                </a:solidFill>
              </a:rPr>
              <a:t>archivos</a:t>
            </a:r>
            <a:r>
              <a:rPr lang="en-US" sz="2000" dirty="0">
                <a:solidFill>
                  <a:schemeClr val="tx2">
                    <a:lumMod val="95000"/>
                    <a:lumOff val="5000"/>
                  </a:schemeClr>
                </a:solidFill>
              </a:rPr>
              <a:t> </a:t>
            </a:r>
            <a:r>
              <a:rPr lang="en-US" sz="2000" dirty="0" err="1">
                <a:solidFill>
                  <a:schemeClr val="tx2">
                    <a:lumMod val="95000"/>
                    <a:lumOff val="5000"/>
                  </a:schemeClr>
                </a:solidFill>
              </a:rPr>
              <a:t>Json</a:t>
            </a:r>
            <a:r>
              <a:rPr lang="en-US" sz="2000" dirty="0">
                <a:solidFill>
                  <a:schemeClr val="tx2">
                    <a:lumMod val="95000"/>
                    <a:lumOff val="5000"/>
                  </a:schemeClr>
                </a:solidFill>
              </a:rPr>
              <a:t>.</a:t>
            </a:r>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755" y="2429407"/>
            <a:ext cx="4776211" cy="2388106"/>
          </a:xfrm>
          <a:prstGeom prst="rect">
            <a:avLst/>
          </a:prstGeom>
        </p:spPr>
      </p:pic>
    </p:spTree>
    <p:extLst>
      <p:ext uri="{BB962C8B-B14F-4D97-AF65-F5344CB8AC3E}">
        <p14:creationId xmlns:p14="http://schemas.microsoft.com/office/powerpoint/2010/main" val="1255945254"/>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5726" y="1401302"/>
            <a:ext cx="4845953" cy="748923"/>
          </a:xfrm>
        </p:spPr>
        <p:txBody>
          <a:bodyPr/>
          <a:lstStyle/>
          <a:p>
            <a:r>
              <a:rPr lang="es-ES" sz="2000" dirty="0">
                <a:solidFill>
                  <a:schemeClr val="tx2">
                    <a:lumMod val="95000"/>
                    <a:lumOff val="5000"/>
                  </a:schemeClr>
                </a:solidFill>
              </a:rPr>
              <a:t>Software </a:t>
            </a:r>
            <a:r>
              <a:rPr lang="es-ES" sz="2000" dirty="0" err="1">
                <a:solidFill>
                  <a:schemeClr val="tx2">
                    <a:lumMod val="95000"/>
                    <a:lumOff val="5000"/>
                  </a:schemeClr>
                </a:solidFill>
              </a:rPr>
              <a:t>Engineer</a:t>
            </a:r>
            <a:r>
              <a:rPr lang="es-ES" sz="2000" dirty="0">
                <a:solidFill>
                  <a:schemeClr val="tx2">
                    <a:lumMod val="95000"/>
                    <a:lumOff val="5000"/>
                  </a:schemeClr>
                </a:solidFill>
              </a:rPr>
              <a:t> at Microsoft</a:t>
            </a:r>
          </a:p>
          <a:p>
            <a:r>
              <a:rPr lang="es-ES" sz="2000" dirty="0">
                <a:solidFill>
                  <a:schemeClr val="tx2">
                    <a:lumMod val="95000"/>
                    <a:lumOff val="5000"/>
                  </a:schemeClr>
                </a:solidFill>
              </a:rPr>
              <a:t>.NET MAUI Team</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3705726" y="3282761"/>
            <a:ext cx="5023393" cy="1037656"/>
          </a:xfrm>
          <a:prstGeom prst="rect">
            <a:avLst/>
          </a:prstGeom>
        </p:spPr>
        <p:txBody>
          <a:bodyPr vert="horz" lIns="89630" tIns="0" rIns="89630" bIns="44816" rtlCol="0">
            <a:normAutofit fontScale="925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a:solidFill>
                  <a:schemeClr val="bg2">
                    <a:lumMod val="25000"/>
                  </a:schemeClr>
                </a:solidFill>
              </a:rPr>
              <a:t>Email: </a:t>
            </a:r>
            <a:r>
              <a:rPr lang="en-US" sz="2700" dirty="0">
                <a:solidFill>
                  <a:schemeClr val="bg2">
                    <a:lumMod val="25000"/>
                  </a:schemeClr>
                </a:solidFill>
                <a:hlinkClick r:id="rId3"/>
              </a:rPr>
              <a:t>javiersuarezruiz@hotmail.com</a:t>
            </a:r>
            <a:endParaRPr lang="en-US" sz="2700" dirty="0">
              <a:solidFill>
                <a:schemeClr val="bg2">
                  <a:lumMod val="25000"/>
                </a:schemeClr>
              </a:solidFill>
            </a:endParaRPr>
          </a:p>
          <a:p>
            <a:r>
              <a:rPr lang="en-US" sz="2700" dirty="0">
                <a:solidFill>
                  <a:schemeClr val="bg2">
                    <a:lumMod val="25000"/>
                  </a:schemeClr>
                </a:solidFill>
              </a:rPr>
              <a:t>Twitter: @</a:t>
            </a:r>
            <a:r>
              <a:rPr lang="en-US" sz="2700" dirty="0" err="1">
                <a:solidFill>
                  <a:schemeClr val="bg2">
                    <a:lumMod val="25000"/>
                  </a:schemeClr>
                </a:solidFill>
              </a:rPr>
              <a:t>jsuarezruiz</a:t>
            </a:r>
            <a:endParaRPr lang="en-US" sz="27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0" y="1025819"/>
            <a:ext cx="3537141" cy="3537141"/>
          </a:xfrm>
          <a:prstGeom prst="rect">
            <a:avLst/>
          </a:prstGeom>
        </p:spPr>
      </p:pic>
    </p:spTree>
    <p:extLst>
      <p:ext uri="{BB962C8B-B14F-4D97-AF65-F5344CB8AC3E}">
        <p14:creationId xmlns:p14="http://schemas.microsoft.com/office/powerpoint/2010/main" val="301923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005653"/>
            <a:ext cx="5777893" cy="674031"/>
          </a:xfrm>
        </p:spPr>
        <p:txBody>
          <a:bodyPr/>
          <a:lstStyle/>
          <a:p>
            <a:pPr marL="0" indent="0">
              <a:buNone/>
            </a:pPr>
            <a:r>
              <a:rPr lang="es-ES" dirty="0">
                <a:solidFill>
                  <a:schemeClr val="tx2">
                    <a:lumMod val="95000"/>
                    <a:lumOff val="5000"/>
                  </a:schemeClr>
                </a:solidFill>
              </a:rPr>
              <a:t>Permite control absoluto de la animación (animar en bucle, pausar, continuar, etc.).</a:t>
            </a:r>
            <a:endParaRPr lang="es-ES" sz="2700" dirty="0">
              <a:solidFill>
                <a:schemeClr val="tx2">
                  <a:lumMod val="95000"/>
                  <a:lumOff val="5000"/>
                </a:schemeClr>
              </a:solidFill>
              <a:latin typeface="Segoe UI Light (Títulos)"/>
            </a:endParaRP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a:solidFill>
                  <a:schemeClr val="tx2">
                    <a:lumMod val="95000"/>
                    <a:lumOff val="5000"/>
                  </a:schemeClr>
                </a:solidFill>
              </a:rPr>
              <a:t>Lottie</a:t>
            </a:r>
          </a:p>
        </p:txBody>
      </p:sp>
      <p:sp>
        <p:nvSpPr>
          <p:cNvPr id="4" name="Rectángulo 3">
            <a:extLst>
              <a:ext uri="{FF2B5EF4-FFF2-40B4-BE49-F238E27FC236}">
                <a16:creationId xmlns:a16="http://schemas.microsoft.com/office/drawing/2014/main" id="{3744FD18-FC3D-49E4-983A-71B7726C73C6}"/>
              </a:ext>
            </a:extLst>
          </p:cNvPr>
          <p:cNvSpPr/>
          <p:nvPr/>
        </p:nvSpPr>
        <p:spPr>
          <a:xfrm>
            <a:off x="665018" y="2597265"/>
            <a:ext cx="7355860" cy="1546577"/>
          </a:xfrm>
          <a:prstGeom prst="rect">
            <a:avLst/>
          </a:prstGeom>
          <a:solidFill>
            <a:schemeClr val="tx1"/>
          </a:solidFill>
        </p:spPr>
        <p:txBody>
          <a:bodyPr wrap="square">
            <a:spAutoFit/>
          </a:bodyPr>
          <a:lstStyle/>
          <a:p>
            <a:r>
              <a:rPr lang="es-ES" sz="1350" dirty="0">
                <a:solidFill>
                  <a:schemeClr val="bg1"/>
                </a:solidFill>
                <a:latin typeface="Consolas" panose="020B0609020204030204" pitchFamily="49" charset="0"/>
              </a:rPr>
              <a:t>&lt;</a:t>
            </a:r>
            <a:r>
              <a:rPr lang="es-ES" sz="1350" dirty="0" err="1">
                <a:solidFill>
                  <a:schemeClr val="bg1"/>
                </a:solidFill>
                <a:latin typeface="Consolas" panose="020B0609020204030204" pitchFamily="49" charset="0"/>
              </a:rPr>
              <a:t>skia:SKLottieView</a:t>
            </a:r>
            <a:endParaRPr lang="es-ES" sz="1350" dirty="0">
              <a:solidFill>
                <a:schemeClr val="bg1"/>
              </a:solidFill>
              <a:latin typeface="Consolas" panose="020B0609020204030204" pitchFamily="49" charset="0"/>
            </a:endParaRPr>
          </a:p>
          <a:p>
            <a:r>
              <a:rPr lang="es-ES" sz="1350" dirty="0">
                <a:solidFill>
                  <a:schemeClr val="bg1"/>
                </a:solidFill>
                <a:latin typeface="Consolas" panose="020B0609020204030204" pitchFamily="49" charset="0"/>
              </a:rPr>
              <a:t>     x:Name="LottieView"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Source</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Heart.json</a:t>
            </a:r>
            <a:r>
              <a:rPr lang="es-ES" sz="1350" dirty="0">
                <a:solidFill>
                  <a:schemeClr val="bg1"/>
                </a:solidFill>
                <a:latin typeface="Consolas" panose="020B0609020204030204" pitchFamily="49" charset="0"/>
              </a:rPr>
              <a:t>"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RepeatCount</a:t>
            </a:r>
            <a:r>
              <a:rPr lang="es-ES" sz="1350" dirty="0">
                <a:solidFill>
                  <a:schemeClr val="bg1"/>
                </a:solidFill>
                <a:latin typeface="Consolas" panose="020B0609020204030204" pitchFamily="49" charset="0"/>
              </a:rPr>
              <a:t>="False"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AutoPlay</a:t>
            </a:r>
            <a:r>
              <a:rPr lang="es-ES" sz="1350" dirty="0">
                <a:solidFill>
                  <a:schemeClr val="bg1"/>
                </a:solidFill>
                <a:latin typeface="Consolas" panose="020B0609020204030204" pitchFamily="49" charset="0"/>
              </a:rPr>
              <a:t>="True"</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VerticalOptions</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FillAndExpand</a:t>
            </a:r>
            <a:r>
              <a:rPr lang="es-ES" sz="1350" dirty="0">
                <a:solidFill>
                  <a:schemeClr val="bg1"/>
                </a:solidFill>
                <a:latin typeface="Consolas" panose="020B0609020204030204" pitchFamily="49" charset="0"/>
              </a:rPr>
              <a:t>"</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HorizontalOptions</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FillAndExpand</a:t>
            </a:r>
            <a:r>
              <a:rPr lang="es-ES" sz="1350" dirty="0">
                <a:solidFill>
                  <a:schemeClr val="bg1"/>
                </a:solidFill>
                <a:latin typeface="Consolas" panose="020B0609020204030204" pitchFamily="49" charset="0"/>
              </a:rPr>
              <a:t>" /&gt;</a:t>
            </a:r>
          </a:p>
        </p:txBody>
      </p:sp>
      <p:sp>
        <p:nvSpPr>
          <p:cNvPr id="8" name="TextBox 7">
            <a:extLst>
              <a:ext uri="{FF2B5EF4-FFF2-40B4-BE49-F238E27FC236}">
                <a16:creationId xmlns:a16="http://schemas.microsoft.com/office/drawing/2014/main" id="{9472AD23-F520-31E0-8A78-C5B2CC5F66B9}"/>
              </a:ext>
            </a:extLst>
          </p:cNvPr>
          <p:cNvSpPr txBox="1"/>
          <p:nvPr/>
        </p:nvSpPr>
        <p:spPr>
          <a:xfrm>
            <a:off x="665018" y="1847347"/>
            <a:ext cx="7355860" cy="461665"/>
          </a:xfrm>
          <a:prstGeom prst="rect">
            <a:avLst/>
          </a:prstGeom>
          <a:solidFill>
            <a:schemeClr val="tx1"/>
          </a:solidFill>
        </p:spPr>
        <p:txBody>
          <a:bodyPr wrap="square">
            <a:spAutoFit/>
          </a:bodyPr>
          <a:lstStyle/>
          <a:p>
            <a:r>
              <a:rPr lang="en-US" sz="1200" dirty="0" err="1">
                <a:solidFill>
                  <a:schemeClr val="bg1"/>
                </a:solidFill>
                <a:latin typeface="Consolas" panose="020B0609020204030204" pitchFamily="49" charset="0"/>
              </a:rPr>
              <a:t>xmlns:skia</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clr-namespace:SkiaSharp.Extended.UI.Controls;assembly</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SkiaSharp.Extended.UI</a:t>
            </a:r>
            <a:r>
              <a:rPr lang="en-US"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1477145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501633"/>
          </a:xfrm>
        </p:spPr>
        <p:txBody>
          <a:bodyPr/>
          <a:lstStyle/>
          <a:p>
            <a:r>
              <a:rPr lang="es-ES" sz="2000" dirty="0">
                <a:solidFill>
                  <a:schemeClr val="bg1"/>
                </a:solidFill>
              </a:rPr>
              <a:t>Usando </a:t>
            </a:r>
            <a:r>
              <a:rPr lang="es-ES" sz="2000" dirty="0" err="1">
                <a:solidFill>
                  <a:schemeClr val="bg1"/>
                </a:solidFill>
              </a:rPr>
              <a:t>Lottie</a:t>
            </a:r>
            <a:endParaRPr lang="es-ES" sz="2000" dirty="0">
              <a:solidFill>
                <a:schemeClr val="bg1"/>
              </a:solidFill>
            </a:endParaRPr>
          </a:p>
          <a:p>
            <a:endParaRPr lang="es-ES" sz="2000" dirty="0">
              <a:solidFill>
                <a:schemeClr val="bg1"/>
              </a:solidFill>
            </a:endParaRPr>
          </a:p>
        </p:txBody>
      </p:sp>
    </p:spTree>
    <p:extLst>
      <p:ext uri="{BB962C8B-B14F-4D97-AF65-F5344CB8AC3E}">
        <p14:creationId xmlns:p14="http://schemas.microsoft.com/office/powerpoint/2010/main" val="3335185216"/>
      </p:ext>
    </p:extLst>
  </p:cSld>
  <p:clrMapOvr>
    <a:masterClrMapping/>
  </p:clrMapOvr>
  <p:transition spd="med">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Figuras, sombras y más</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Controla los colores de cada control</a:t>
            </a:r>
          </a:p>
        </p:txBody>
      </p:sp>
    </p:spTree>
    <p:extLst>
      <p:ext uri="{BB962C8B-B14F-4D97-AF65-F5344CB8AC3E}">
        <p14:creationId xmlns:p14="http://schemas.microsoft.com/office/powerpoint/2010/main" val="1266072164"/>
      </p:ext>
    </p:extLst>
  </p:cSld>
  <p:clrMapOvr>
    <a:masterClrMapping/>
  </p:clrMapOvr>
  <p:transition spd="med">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Shapes</a:t>
            </a:r>
            <a:r>
              <a:rPr lang="en-US" dirty="0"/>
              <a:t> </a:t>
            </a:r>
          </a:p>
        </p:txBody>
      </p:sp>
      <p:sp>
        <p:nvSpPr>
          <p:cNvPr id="3" name="Content Placeholder 2"/>
          <p:cNvSpPr>
            <a:spLocks noGrp="1"/>
          </p:cNvSpPr>
          <p:nvPr>
            <p:ph idx="1"/>
          </p:nvPr>
        </p:nvSpPr>
        <p:spPr>
          <a:xfrm>
            <a:off x="628650" y="1078299"/>
            <a:ext cx="4658967" cy="3866418"/>
          </a:xfrm>
        </p:spPr>
        <p:txBody>
          <a:bodyPr>
            <a:normAutofit fontScale="77500" lnSpcReduction="20000"/>
          </a:bodyPr>
          <a:lstStyle/>
          <a:p>
            <a:pPr marL="0" indent="0">
              <a:buNone/>
            </a:pPr>
            <a:r>
              <a:rPr lang="es-ES" dirty="0">
                <a:solidFill>
                  <a:schemeClr val="tx2">
                    <a:lumMod val="95000"/>
                    <a:lumOff val="5000"/>
                  </a:schemeClr>
                </a:solidFill>
              </a:rPr>
              <a:t>.NET MAUI tiene una api para dibujar </a:t>
            </a:r>
            <a:r>
              <a:rPr lang="es-ES" b="1" dirty="0">
                <a:solidFill>
                  <a:schemeClr val="tx2">
                    <a:lumMod val="95000"/>
                    <a:lumOff val="5000"/>
                  </a:schemeClr>
                </a:solidFill>
              </a:rPr>
              <a:t>figuras</a:t>
            </a:r>
            <a:r>
              <a:rPr lang="es-ES" dirty="0">
                <a:solidFill>
                  <a:schemeClr val="tx2">
                    <a:lumMod val="95000"/>
                    <a:lumOff val="5000"/>
                  </a:schemeClr>
                </a:solidFill>
              </a:rPr>
              <a:t> básicas sumamente útil para crear controles por composición.</a:t>
            </a:r>
          </a:p>
          <a:p>
            <a:pPr>
              <a:buFontTx/>
              <a:buChar char="-"/>
            </a:pPr>
            <a:r>
              <a:rPr lang="es-ES" dirty="0" err="1">
                <a:solidFill>
                  <a:schemeClr val="tx2">
                    <a:lumMod val="95000"/>
                    <a:lumOff val="5000"/>
                  </a:schemeClr>
                </a:solidFill>
              </a:rPr>
              <a:t>Ellipse</a:t>
            </a:r>
            <a:endParaRPr lang="es-ES" dirty="0">
              <a:solidFill>
                <a:schemeClr val="tx2">
                  <a:lumMod val="95000"/>
                  <a:lumOff val="5000"/>
                </a:schemeClr>
              </a:solidFill>
            </a:endParaRPr>
          </a:p>
          <a:p>
            <a:pPr>
              <a:buFontTx/>
              <a:buChar char="-"/>
            </a:pPr>
            <a:r>
              <a:rPr lang="es-ES" dirty="0">
                <a:solidFill>
                  <a:schemeClr val="tx2">
                    <a:lumMod val="95000"/>
                    <a:lumOff val="5000"/>
                  </a:schemeClr>
                </a:solidFill>
              </a:rPr>
              <a:t>Line</a:t>
            </a:r>
          </a:p>
          <a:p>
            <a:pPr>
              <a:buFontTx/>
              <a:buChar char="-"/>
            </a:pPr>
            <a:r>
              <a:rPr lang="es-ES" dirty="0" err="1">
                <a:solidFill>
                  <a:schemeClr val="tx2">
                    <a:lumMod val="95000"/>
                    <a:lumOff val="5000"/>
                  </a:schemeClr>
                </a:solidFill>
              </a:rPr>
              <a:t>Polyline</a:t>
            </a:r>
            <a:endParaRPr lang="es-ES" dirty="0">
              <a:solidFill>
                <a:schemeClr val="tx2">
                  <a:lumMod val="95000"/>
                  <a:lumOff val="5000"/>
                </a:schemeClr>
              </a:solidFill>
            </a:endParaRPr>
          </a:p>
          <a:p>
            <a:pPr>
              <a:buFontTx/>
              <a:buChar char="-"/>
            </a:pPr>
            <a:r>
              <a:rPr lang="es-ES" dirty="0" err="1">
                <a:solidFill>
                  <a:schemeClr val="tx2">
                    <a:lumMod val="95000"/>
                    <a:lumOff val="5000"/>
                  </a:schemeClr>
                </a:solidFill>
              </a:rPr>
              <a:t>Polygon</a:t>
            </a:r>
            <a:endParaRPr lang="es-ES" dirty="0">
              <a:solidFill>
                <a:schemeClr val="tx2">
                  <a:lumMod val="95000"/>
                  <a:lumOff val="5000"/>
                </a:schemeClr>
              </a:solidFill>
            </a:endParaRPr>
          </a:p>
          <a:p>
            <a:pPr>
              <a:buFontTx/>
              <a:buChar char="-"/>
            </a:pPr>
            <a:r>
              <a:rPr lang="es-ES" dirty="0" err="1">
                <a:solidFill>
                  <a:schemeClr val="tx2">
                    <a:lumMod val="95000"/>
                    <a:lumOff val="5000"/>
                  </a:schemeClr>
                </a:solidFill>
              </a:rPr>
              <a:t>Path</a:t>
            </a:r>
            <a:endParaRPr lang="es-ES" dirty="0">
              <a:solidFill>
                <a:schemeClr val="tx2">
                  <a:lumMod val="95000"/>
                  <a:lumOff val="5000"/>
                </a:schemeClr>
              </a:solidFill>
            </a:endParaRPr>
          </a:p>
          <a:p>
            <a:pPr>
              <a:buFontTx/>
              <a:buChar char="-"/>
            </a:pPr>
            <a:r>
              <a:rPr lang="es-ES" dirty="0" err="1">
                <a:solidFill>
                  <a:schemeClr val="tx2">
                    <a:lumMod val="95000"/>
                    <a:lumOff val="5000"/>
                  </a:schemeClr>
                </a:solidFill>
              </a:rPr>
              <a:t>Rectangle</a:t>
            </a:r>
            <a:endParaRPr lang="es-ES" dirty="0">
              <a:solidFill>
                <a:schemeClr val="tx2">
                  <a:lumMod val="95000"/>
                  <a:lumOff val="5000"/>
                </a:schemeClr>
              </a:solidFill>
            </a:endParaRPr>
          </a:p>
          <a:p>
            <a:pPr>
              <a:buFontTx/>
              <a:buChar char="-"/>
            </a:pPr>
            <a:r>
              <a:rPr lang="es-ES" dirty="0" err="1">
                <a:solidFill>
                  <a:schemeClr val="tx2">
                    <a:lumMod val="95000"/>
                    <a:lumOff val="5000"/>
                  </a:schemeClr>
                </a:solidFill>
              </a:rPr>
              <a:t>RoundRectangle</a:t>
            </a:r>
            <a:endParaRPr lang="es-ES" dirty="0">
              <a:solidFill>
                <a:schemeClr val="tx2">
                  <a:lumMod val="95000"/>
                  <a:lumOff val="5000"/>
                </a:schemeClr>
              </a:solidFill>
            </a:endParaRPr>
          </a:p>
          <a:p>
            <a:pPr>
              <a:buFontTx/>
              <a:buChar char="-"/>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Todas las figuras soportan una amplia diversidad de personalizaciones en el dibujado del interior y borde, transformaciones, etc.</a:t>
            </a:r>
            <a:endParaRPr lang="en-US" dirty="0">
              <a:solidFill>
                <a:schemeClr val="tx2">
                  <a:lumMod val="95000"/>
                  <a:lumOff val="5000"/>
                </a:schemeClr>
              </a:solidFill>
            </a:endParaRPr>
          </a:p>
        </p:txBody>
      </p:sp>
      <p:pic>
        <p:nvPicPr>
          <p:cNvPr id="3074" name="Picture 2" descr="fix-shapes">
            <a:extLst>
              <a:ext uri="{FF2B5EF4-FFF2-40B4-BE49-F238E27FC236}">
                <a16:creationId xmlns:a16="http://schemas.microsoft.com/office/drawing/2014/main" id="{ECCF0271-B710-54C5-AF32-38901C083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339" y="556592"/>
            <a:ext cx="3214266" cy="4199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79604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Clipping</a:t>
            </a:r>
            <a:r>
              <a:rPr lang="en-US" dirty="0"/>
              <a:t> </a:t>
            </a:r>
          </a:p>
        </p:txBody>
      </p:sp>
      <p:sp>
        <p:nvSpPr>
          <p:cNvPr id="3" name="Content Placeholder 2"/>
          <p:cNvSpPr>
            <a:spLocks noGrp="1"/>
          </p:cNvSpPr>
          <p:nvPr>
            <p:ph idx="1"/>
          </p:nvPr>
        </p:nvSpPr>
        <p:spPr>
          <a:xfrm>
            <a:off x="628650" y="1078300"/>
            <a:ext cx="8205537" cy="1063584"/>
          </a:xfrm>
        </p:spPr>
        <p:txBody>
          <a:bodyPr>
            <a:normAutofit/>
          </a:bodyPr>
          <a:lstStyle/>
          <a:p>
            <a:pPr marL="0" indent="0">
              <a:buNone/>
            </a:pPr>
            <a:r>
              <a:rPr lang="es-ES" dirty="0">
                <a:solidFill>
                  <a:schemeClr val="tx2">
                    <a:lumMod val="95000"/>
                    <a:lumOff val="5000"/>
                  </a:schemeClr>
                </a:solidFill>
              </a:rPr>
              <a:t>Utilizando la API de </a:t>
            </a:r>
            <a:r>
              <a:rPr lang="es-ES" dirty="0" err="1">
                <a:solidFill>
                  <a:schemeClr val="tx2">
                    <a:lumMod val="95000"/>
                    <a:lumOff val="5000"/>
                  </a:schemeClr>
                </a:solidFill>
              </a:rPr>
              <a:t>Shapes</a:t>
            </a:r>
            <a:r>
              <a:rPr lang="es-ES" dirty="0">
                <a:solidFill>
                  <a:schemeClr val="tx2">
                    <a:lumMod val="95000"/>
                    <a:lumOff val="5000"/>
                  </a:schemeClr>
                </a:solidFill>
              </a:rPr>
              <a:t>, podemos recortar cualquier elemento visual usando una figura.</a:t>
            </a:r>
            <a:endParaRPr lang="en-US" dirty="0">
              <a:solidFill>
                <a:schemeClr val="tx2">
                  <a:lumMod val="95000"/>
                  <a:lumOff val="5000"/>
                </a:schemeClr>
              </a:solidFill>
            </a:endParaRPr>
          </a:p>
        </p:txBody>
      </p:sp>
      <p:pic>
        <p:nvPicPr>
          <p:cNvPr id="5122" name="Picture 2" descr="ellipse-clip-after">
            <a:extLst>
              <a:ext uri="{FF2B5EF4-FFF2-40B4-BE49-F238E27FC236}">
                <a16:creationId xmlns:a16="http://schemas.microsoft.com/office/drawing/2014/main" id="{ED687BFD-C6D3-CB1E-FD28-D152FFB49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41884"/>
            <a:ext cx="203835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th-clip-after">
            <a:extLst>
              <a:ext uri="{FF2B5EF4-FFF2-40B4-BE49-F238E27FC236}">
                <a16:creationId xmlns:a16="http://schemas.microsoft.com/office/drawing/2014/main" id="{DF256588-18CB-7965-DAEB-1CCE327477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350" y="2165696"/>
            <a:ext cx="1962150"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DE2464-9049-BEF9-3BD9-E87AAB115A2D}"/>
              </a:ext>
            </a:extLst>
          </p:cNvPr>
          <p:cNvSpPr txBox="1"/>
          <p:nvPr/>
        </p:nvSpPr>
        <p:spPr>
          <a:xfrm>
            <a:off x="718518" y="1979797"/>
            <a:ext cx="3644760" cy="2585323"/>
          </a:xfrm>
          <a:prstGeom prst="rect">
            <a:avLst/>
          </a:prstGeom>
          <a:solidFill>
            <a:srgbClr val="BB2636"/>
          </a:solidFill>
        </p:spPr>
        <p:txBody>
          <a:bodyPr wrap="square">
            <a:spAutoFit/>
          </a:bodyPr>
          <a:lstStyle/>
          <a:p>
            <a:r>
              <a:rPr lang="en-US" dirty="0">
                <a:solidFill>
                  <a:schemeClr val="bg1"/>
                </a:solidFill>
              </a:rPr>
              <a:t>&lt;Image </a:t>
            </a:r>
          </a:p>
          <a:p>
            <a:r>
              <a:rPr lang="en-US" dirty="0">
                <a:solidFill>
                  <a:schemeClr val="bg1"/>
                </a:solidFill>
              </a:rPr>
              <a:t>     Source="image.png"&gt;</a:t>
            </a:r>
          </a:p>
          <a:p>
            <a:r>
              <a:rPr lang="en-US" dirty="0">
                <a:solidFill>
                  <a:schemeClr val="bg1"/>
                </a:solidFill>
              </a:rPr>
              <a:t>     &lt;</a:t>
            </a:r>
            <a:r>
              <a:rPr lang="en-US" dirty="0" err="1">
                <a:solidFill>
                  <a:schemeClr val="bg1"/>
                </a:solidFill>
              </a:rPr>
              <a:t>Image.Clip</a:t>
            </a:r>
            <a:r>
              <a:rPr lang="en-US" dirty="0">
                <a:solidFill>
                  <a:schemeClr val="bg1"/>
                </a:solidFill>
              </a:rPr>
              <a:t>&gt;</a:t>
            </a:r>
          </a:p>
          <a:p>
            <a:r>
              <a:rPr lang="en-US" dirty="0">
                <a:solidFill>
                  <a:schemeClr val="bg1"/>
                </a:solidFill>
              </a:rPr>
              <a:t>          &lt;</a:t>
            </a:r>
            <a:r>
              <a:rPr lang="en-US" dirty="0" err="1">
                <a:solidFill>
                  <a:schemeClr val="bg1"/>
                </a:solidFill>
              </a:rPr>
              <a:t>EllipseGeometry</a:t>
            </a:r>
            <a:r>
              <a:rPr lang="en-US" dirty="0">
                <a:solidFill>
                  <a:schemeClr val="bg1"/>
                </a:solidFill>
              </a:rPr>
              <a:t> </a:t>
            </a:r>
          </a:p>
          <a:p>
            <a:r>
              <a:rPr lang="en-US" dirty="0">
                <a:solidFill>
                  <a:schemeClr val="bg1"/>
                </a:solidFill>
              </a:rPr>
              <a:t>               </a:t>
            </a:r>
            <a:r>
              <a:rPr lang="en-US" dirty="0" err="1">
                <a:solidFill>
                  <a:schemeClr val="bg1"/>
                </a:solidFill>
              </a:rPr>
              <a:t>RadiusX</a:t>
            </a:r>
            <a:r>
              <a:rPr lang="en-US" dirty="0">
                <a:solidFill>
                  <a:schemeClr val="bg1"/>
                </a:solidFill>
              </a:rPr>
              <a:t>="100"</a:t>
            </a:r>
          </a:p>
          <a:p>
            <a:r>
              <a:rPr lang="en-US" dirty="0">
                <a:solidFill>
                  <a:schemeClr val="bg1"/>
                </a:solidFill>
              </a:rPr>
              <a:t>               </a:t>
            </a:r>
            <a:r>
              <a:rPr lang="en-US" dirty="0" err="1">
                <a:solidFill>
                  <a:schemeClr val="bg1"/>
                </a:solidFill>
              </a:rPr>
              <a:t>RadiusY</a:t>
            </a:r>
            <a:r>
              <a:rPr lang="en-US" dirty="0">
                <a:solidFill>
                  <a:schemeClr val="bg1"/>
                </a:solidFill>
              </a:rPr>
              <a:t>="100"</a:t>
            </a:r>
          </a:p>
          <a:p>
            <a:r>
              <a:rPr lang="en-US" dirty="0">
                <a:solidFill>
                  <a:schemeClr val="bg1"/>
                </a:solidFill>
              </a:rPr>
              <a:t>               Center="180,180" /&gt;</a:t>
            </a:r>
          </a:p>
          <a:p>
            <a:r>
              <a:rPr lang="en-US" dirty="0">
                <a:solidFill>
                  <a:schemeClr val="bg1"/>
                </a:solidFill>
              </a:rPr>
              <a:t>     &lt;/</a:t>
            </a:r>
            <a:r>
              <a:rPr lang="en-US" dirty="0" err="1">
                <a:solidFill>
                  <a:schemeClr val="bg1"/>
                </a:solidFill>
              </a:rPr>
              <a:t>Image.Clip</a:t>
            </a:r>
            <a:r>
              <a:rPr lang="en-US" dirty="0">
                <a:solidFill>
                  <a:schemeClr val="bg1"/>
                </a:solidFill>
              </a:rPr>
              <a:t>&gt;</a:t>
            </a:r>
          </a:p>
          <a:p>
            <a:r>
              <a:rPr lang="en-US" dirty="0">
                <a:solidFill>
                  <a:schemeClr val="bg1"/>
                </a:solidFill>
              </a:rPr>
              <a:t>&lt;/Image&gt;</a:t>
            </a:r>
          </a:p>
        </p:txBody>
      </p:sp>
    </p:spTree>
    <p:extLst>
      <p:ext uri="{BB962C8B-B14F-4D97-AF65-F5344CB8AC3E}">
        <p14:creationId xmlns:p14="http://schemas.microsoft.com/office/powerpoint/2010/main" val="238904135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Sombras </a:t>
            </a:r>
          </a:p>
        </p:txBody>
      </p:sp>
      <p:sp>
        <p:nvSpPr>
          <p:cNvPr id="3" name="Content Placeholder 2"/>
          <p:cNvSpPr>
            <a:spLocks noGrp="1"/>
          </p:cNvSpPr>
          <p:nvPr>
            <p:ph idx="1"/>
          </p:nvPr>
        </p:nvSpPr>
        <p:spPr>
          <a:xfrm>
            <a:off x="628651" y="1078299"/>
            <a:ext cx="5250346" cy="3707392"/>
          </a:xfrm>
        </p:spPr>
        <p:txBody>
          <a:bodyPr>
            <a:normAutofit lnSpcReduction="10000"/>
          </a:bodyPr>
          <a:lstStyle/>
          <a:p>
            <a:pPr marL="0" indent="0">
              <a:buNone/>
            </a:pPr>
            <a:r>
              <a:rPr lang="es-ES" dirty="0">
                <a:solidFill>
                  <a:schemeClr val="tx2">
                    <a:lumMod val="95000"/>
                    <a:lumOff val="5000"/>
                  </a:schemeClr>
                </a:solidFill>
              </a:rPr>
              <a:t>.NET MAUI incluye una API de </a:t>
            </a:r>
            <a:r>
              <a:rPr lang="es-ES" dirty="0" err="1">
                <a:solidFill>
                  <a:schemeClr val="tx2">
                    <a:lumMod val="95000"/>
                    <a:lumOff val="5000"/>
                  </a:schemeClr>
                </a:solidFill>
              </a:rPr>
              <a:t>shadows</a:t>
            </a:r>
            <a:r>
              <a:rPr lang="es-ES" dirty="0">
                <a:solidFill>
                  <a:schemeClr val="tx2">
                    <a:lumMod val="95000"/>
                    <a:lumOff val="5000"/>
                  </a:schemeClr>
                </a:solidFill>
              </a:rPr>
              <a:t> de modo que se pueden aplicar </a:t>
            </a:r>
            <a:r>
              <a:rPr lang="es-ES" b="1" dirty="0">
                <a:solidFill>
                  <a:schemeClr val="tx2">
                    <a:lumMod val="95000"/>
                    <a:lumOff val="5000"/>
                  </a:schemeClr>
                </a:solidFill>
              </a:rPr>
              <a:t>sombras</a:t>
            </a:r>
            <a:r>
              <a:rPr lang="es-ES" dirty="0">
                <a:solidFill>
                  <a:schemeClr val="tx2">
                    <a:lumMod val="95000"/>
                    <a:lumOff val="5000"/>
                  </a:schemeClr>
                </a:solidFill>
              </a:rPr>
              <a:t> a cualquier elemento visual.</a:t>
            </a:r>
          </a:p>
          <a:p>
            <a:pPr marL="0" indent="0">
              <a:buNone/>
            </a:pPr>
            <a:r>
              <a:rPr lang="es-ES" dirty="0">
                <a:solidFill>
                  <a:schemeClr val="tx2">
                    <a:lumMod val="95000"/>
                    <a:lumOff val="5000"/>
                  </a:schemeClr>
                </a:solidFill>
              </a:rPr>
              <a:t>Se puede controlar:</a:t>
            </a:r>
          </a:p>
          <a:p>
            <a:pPr>
              <a:buFontTx/>
              <a:buChar char="-"/>
            </a:pPr>
            <a:r>
              <a:rPr lang="es-ES" dirty="0">
                <a:solidFill>
                  <a:schemeClr val="tx2">
                    <a:lumMod val="95000"/>
                    <a:lumOff val="5000"/>
                  </a:schemeClr>
                </a:solidFill>
              </a:rPr>
              <a:t>La posición de la sombra con respecto al elemento visual.</a:t>
            </a:r>
          </a:p>
          <a:p>
            <a:pPr>
              <a:buFontTx/>
              <a:buChar char="-"/>
            </a:pPr>
            <a:r>
              <a:rPr lang="es-ES" dirty="0">
                <a:solidFill>
                  <a:schemeClr val="tx2">
                    <a:lumMod val="95000"/>
                    <a:lumOff val="5000"/>
                  </a:schemeClr>
                </a:solidFill>
              </a:rPr>
              <a:t>El color de la sombra.</a:t>
            </a:r>
          </a:p>
          <a:p>
            <a:pPr>
              <a:buFontTx/>
              <a:buChar char="-"/>
            </a:pPr>
            <a:r>
              <a:rPr lang="es-ES" dirty="0">
                <a:solidFill>
                  <a:schemeClr val="tx2">
                    <a:lumMod val="95000"/>
                    <a:lumOff val="5000"/>
                  </a:schemeClr>
                </a:solidFill>
              </a:rPr>
              <a:t>La intensad y opacidad de la sombra.</a:t>
            </a:r>
          </a:p>
          <a:p>
            <a:pPr>
              <a:buFontTx/>
              <a:buChar char="-"/>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Si se recorta una vista con una forma, la sombra seguirá la silueta del recorte.</a:t>
            </a:r>
            <a:endParaRPr lang="en-US" dirty="0">
              <a:solidFill>
                <a:schemeClr val="tx2">
                  <a:lumMod val="95000"/>
                  <a:lumOff val="5000"/>
                </a:schemeClr>
              </a:solidFill>
            </a:endParaRPr>
          </a:p>
        </p:txBody>
      </p:sp>
      <p:pic>
        <p:nvPicPr>
          <p:cNvPr id="5" name="Picture 4">
            <a:extLst>
              <a:ext uri="{FF2B5EF4-FFF2-40B4-BE49-F238E27FC236}">
                <a16:creationId xmlns:a16="http://schemas.microsoft.com/office/drawing/2014/main" id="{32B01E76-5B14-021F-ECBB-3AC293DF65F5}"/>
              </a:ext>
            </a:extLst>
          </p:cNvPr>
          <p:cNvPicPr>
            <a:picLocks noChangeAspect="1"/>
          </p:cNvPicPr>
          <p:nvPr/>
        </p:nvPicPr>
        <p:blipFill>
          <a:blip r:embed="rId3"/>
          <a:stretch>
            <a:fillRect/>
          </a:stretch>
        </p:blipFill>
        <p:spPr>
          <a:xfrm>
            <a:off x="6042992" y="917060"/>
            <a:ext cx="2594259" cy="3868631"/>
          </a:xfrm>
          <a:prstGeom prst="rect">
            <a:avLst/>
          </a:prstGeom>
        </p:spPr>
      </p:pic>
    </p:spTree>
    <p:extLst>
      <p:ext uri="{BB962C8B-B14F-4D97-AF65-F5344CB8AC3E}">
        <p14:creationId xmlns:p14="http://schemas.microsoft.com/office/powerpoint/2010/main" val="39628094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501633"/>
          </a:xfrm>
        </p:spPr>
        <p:txBody>
          <a:bodyPr/>
          <a:lstStyle/>
          <a:p>
            <a:r>
              <a:rPr lang="es-ES" sz="2000" dirty="0" err="1">
                <a:solidFill>
                  <a:schemeClr val="bg1"/>
                </a:solidFill>
              </a:rPr>
              <a:t>Shapes</a:t>
            </a:r>
            <a:r>
              <a:rPr lang="es-ES" sz="2000" dirty="0">
                <a:solidFill>
                  <a:schemeClr val="bg1"/>
                </a:solidFill>
              </a:rPr>
              <a:t>, </a:t>
            </a:r>
            <a:r>
              <a:rPr lang="es-ES" sz="2000" dirty="0" err="1">
                <a:solidFill>
                  <a:schemeClr val="bg1"/>
                </a:solidFill>
              </a:rPr>
              <a:t>clipping</a:t>
            </a:r>
            <a:r>
              <a:rPr lang="es-ES" sz="2000" dirty="0">
                <a:solidFill>
                  <a:schemeClr val="bg1"/>
                </a:solidFill>
              </a:rPr>
              <a:t>, sombras y más!</a:t>
            </a:r>
          </a:p>
        </p:txBody>
      </p:sp>
    </p:spTree>
    <p:extLst>
      <p:ext uri="{BB962C8B-B14F-4D97-AF65-F5344CB8AC3E}">
        <p14:creationId xmlns:p14="http://schemas.microsoft.com/office/powerpoint/2010/main" val="2063556370"/>
      </p:ext>
    </p:extLst>
  </p:cSld>
  <p:clrMapOvr>
    <a:masterClrMapping/>
  </p:clrMapOvr>
  <p:transition spd="med">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err="1">
                <a:solidFill>
                  <a:schemeClr val="bg1"/>
                </a:solidFill>
              </a:rPr>
              <a:t>Border</a:t>
            </a:r>
            <a:endParaRPr lang="es-ES" sz="3971" dirty="0">
              <a:solidFill>
                <a:schemeClr val="bg1"/>
              </a:solidFill>
            </a:endParaRP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Un control </a:t>
            </a:r>
            <a:r>
              <a:rPr lang="es-ES" sz="2000" dirty="0" err="1">
                <a:solidFill>
                  <a:schemeClr val="bg1"/>
                </a:solidFill>
              </a:rPr>
              <a:t>Frame</a:t>
            </a:r>
            <a:r>
              <a:rPr lang="es-ES" sz="2000" dirty="0">
                <a:solidFill>
                  <a:schemeClr val="bg1"/>
                </a:solidFill>
              </a:rPr>
              <a:t> </a:t>
            </a:r>
            <a:r>
              <a:rPr lang="es-ES" sz="2000" dirty="0" err="1">
                <a:solidFill>
                  <a:schemeClr val="bg1"/>
                </a:solidFill>
              </a:rPr>
              <a:t>supervitaminado</a:t>
            </a:r>
            <a:endParaRPr lang="es-ES" sz="2000" dirty="0">
              <a:solidFill>
                <a:schemeClr val="bg1"/>
              </a:solidFill>
            </a:endParaRPr>
          </a:p>
        </p:txBody>
      </p:sp>
    </p:spTree>
    <p:extLst>
      <p:ext uri="{BB962C8B-B14F-4D97-AF65-F5344CB8AC3E}">
        <p14:creationId xmlns:p14="http://schemas.microsoft.com/office/powerpoint/2010/main" val="3419629690"/>
      </p:ext>
    </p:extLst>
  </p:cSld>
  <p:clrMapOvr>
    <a:masterClrMapping/>
  </p:clrMapOvr>
  <p:transition spd="med">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Border </a:t>
            </a:r>
          </a:p>
        </p:txBody>
      </p:sp>
      <p:sp>
        <p:nvSpPr>
          <p:cNvPr id="3" name="Content Placeholder 2"/>
          <p:cNvSpPr>
            <a:spLocks noGrp="1"/>
          </p:cNvSpPr>
          <p:nvPr>
            <p:ph idx="1"/>
          </p:nvPr>
        </p:nvSpPr>
        <p:spPr>
          <a:xfrm>
            <a:off x="628650" y="1078299"/>
            <a:ext cx="5071441" cy="3926053"/>
          </a:xfrm>
        </p:spPr>
        <p:txBody>
          <a:bodyPr>
            <a:normAutofit/>
          </a:bodyPr>
          <a:lstStyle/>
          <a:p>
            <a:pPr marL="0" indent="0">
              <a:buNone/>
            </a:pPr>
            <a:r>
              <a:rPr lang="es-ES" dirty="0" err="1">
                <a:solidFill>
                  <a:schemeClr val="tx2">
                    <a:lumMod val="95000"/>
                    <a:lumOff val="5000"/>
                  </a:schemeClr>
                </a:solidFill>
              </a:rPr>
              <a:t>Border</a:t>
            </a:r>
            <a:r>
              <a:rPr lang="es-ES" dirty="0">
                <a:solidFill>
                  <a:schemeClr val="tx2">
                    <a:lumMod val="95000"/>
                    <a:lumOff val="5000"/>
                  </a:schemeClr>
                </a:solidFill>
              </a:rPr>
              <a:t> es un contenedor que permite aplicar un borde a su contenido. Es una evolución del control </a:t>
            </a:r>
            <a:r>
              <a:rPr lang="es-ES" dirty="0" err="1">
                <a:solidFill>
                  <a:schemeClr val="tx2">
                    <a:lumMod val="95000"/>
                    <a:lumOff val="5000"/>
                  </a:schemeClr>
                </a:solidFill>
              </a:rPr>
              <a:t>Frame</a:t>
            </a:r>
            <a:r>
              <a:rPr lang="es-ES" dirty="0">
                <a:solidFill>
                  <a:schemeClr val="tx2">
                    <a:lumMod val="95000"/>
                    <a:lumOff val="5000"/>
                  </a:schemeClr>
                </a:solidFill>
              </a:rPr>
              <a:t> de </a:t>
            </a:r>
            <a:r>
              <a:rPr lang="es-ES" dirty="0" err="1">
                <a:solidFill>
                  <a:schemeClr val="tx2">
                    <a:lumMod val="95000"/>
                    <a:lumOff val="5000"/>
                  </a:schemeClr>
                </a:solidFill>
              </a:rPr>
              <a:t>Xamarin.Forms</a:t>
            </a:r>
            <a:r>
              <a:rPr lang="es-ES" dirty="0">
                <a:solidFill>
                  <a:schemeClr val="tx2">
                    <a:lumMod val="95000"/>
                    <a:lumOff val="5000"/>
                  </a:schemeClr>
                </a:solidFill>
              </a:rPr>
              <a:t> añadiendo muchas más opciones:</a:t>
            </a:r>
          </a:p>
          <a:p>
            <a:pPr>
              <a:buFontTx/>
              <a:buChar char="-"/>
            </a:pPr>
            <a:r>
              <a:rPr lang="es-ES" dirty="0">
                <a:solidFill>
                  <a:schemeClr val="tx2">
                    <a:lumMod val="95000"/>
                    <a:lumOff val="5000"/>
                  </a:schemeClr>
                </a:solidFill>
              </a:rPr>
              <a:t>Posibilidad de elegir la forma del borde.</a:t>
            </a:r>
          </a:p>
          <a:p>
            <a:pPr>
              <a:buFontTx/>
              <a:buChar char="-"/>
            </a:pPr>
            <a:r>
              <a:rPr lang="es-ES" dirty="0">
                <a:solidFill>
                  <a:schemeClr val="tx2">
                    <a:lumMod val="95000"/>
                    <a:lumOff val="5000"/>
                  </a:schemeClr>
                </a:solidFill>
              </a:rPr>
              <a:t>Control sobre el grosor del borde así como el color o gradiente, forma del trazo, etc.</a:t>
            </a:r>
            <a:endParaRPr lang="en-US" dirty="0">
              <a:solidFill>
                <a:schemeClr val="tx2">
                  <a:lumMod val="95000"/>
                  <a:lumOff val="5000"/>
                </a:schemeClr>
              </a:solidFill>
            </a:endParaRPr>
          </a:p>
        </p:txBody>
      </p:sp>
      <p:pic>
        <p:nvPicPr>
          <p:cNvPr id="7" name="Picture 6">
            <a:extLst>
              <a:ext uri="{FF2B5EF4-FFF2-40B4-BE49-F238E27FC236}">
                <a16:creationId xmlns:a16="http://schemas.microsoft.com/office/drawing/2014/main" id="{F9577AFE-199D-730D-8651-4A44BF5BF408}"/>
              </a:ext>
            </a:extLst>
          </p:cNvPr>
          <p:cNvPicPr>
            <a:picLocks noChangeAspect="1"/>
          </p:cNvPicPr>
          <p:nvPr/>
        </p:nvPicPr>
        <p:blipFill>
          <a:blip r:embed="rId3"/>
          <a:stretch>
            <a:fillRect/>
          </a:stretch>
        </p:blipFill>
        <p:spPr>
          <a:xfrm>
            <a:off x="5805883" y="685800"/>
            <a:ext cx="2895971" cy="4318552"/>
          </a:xfrm>
          <a:prstGeom prst="rect">
            <a:avLst/>
          </a:prstGeom>
        </p:spPr>
      </p:pic>
    </p:spTree>
    <p:extLst>
      <p:ext uri="{BB962C8B-B14F-4D97-AF65-F5344CB8AC3E}">
        <p14:creationId xmlns:p14="http://schemas.microsoft.com/office/powerpoint/2010/main" val="421123773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C1B28"/>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err="1">
                <a:solidFill>
                  <a:schemeClr val="bg1"/>
                </a:solidFill>
              </a:rPr>
              <a:t>Border</a:t>
            </a:r>
            <a:r>
              <a:rPr lang="es-ES" sz="2000" dirty="0">
                <a:solidFill>
                  <a:schemeClr val="bg1"/>
                </a:solidFill>
              </a:rPr>
              <a:t>, sombras y más!</a:t>
            </a:r>
          </a:p>
        </p:txBody>
      </p:sp>
    </p:spTree>
    <p:extLst>
      <p:ext uri="{BB962C8B-B14F-4D97-AF65-F5344CB8AC3E}">
        <p14:creationId xmlns:p14="http://schemas.microsoft.com/office/powerpoint/2010/main" val="2312744107"/>
      </p:ext>
    </p:extLst>
  </p:cSld>
  <p:clrMapOvr>
    <a:masterClrMapping/>
  </p:clrMapOvr>
  <p:transition spd="med">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2"/>
                </a:solidFill>
              </a:rPr>
              <a:t>¿Qué vamos a ver?</a:t>
            </a:r>
          </a:p>
        </p:txBody>
      </p:sp>
      <p:sp>
        <p:nvSpPr>
          <p:cNvPr id="3" name="Text Placeholder 2"/>
          <p:cNvSpPr>
            <a:spLocks noGrp="1"/>
          </p:cNvSpPr>
          <p:nvPr>
            <p:ph type="body" sz="quarter" idx="11"/>
          </p:nvPr>
        </p:nvSpPr>
        <p:spPr>
          <a:xfrm>
            <a:off x="701644" y="1052513"/>
            <a:ext cx="8235908" cy="3946608"/>
          </a:xfrm>
        </p:spPr>
        <p:txBody>
          <a:bodyPr/>
          <a:lstStyle/>
          <a:p>
            <a:pPr marL="214313" indent="-214313">
              <a:buFont typeface="Arial" panose="020B0604020202020204" pitchFamily="34" charset="0"/>
              <a:buChar char="•"/>
            </a:pPr>
            <a:r>
              <a:rPr lang="es-ES" sz="1800" dirty="0"/>
              <a:t>Tendencias actuales en diseño</a:t>
            </a:r>
          </a:p>
          <a:p>
            <a:pPr marL="214313" indent="-214313">
              <a:buFont typeface="Arial" panose="020B0604020202020204" pitchFamily="34" charset="0"/>
              <a:buChar char="•"/>
            </a:pPr>
            <a:r>
              <a:rPr lang="es-ES" sz="1800" dirty="0"/>
              <a:t>La búsqueda de la inspiración</a:t>
            </a:r>
          </a:p>
          <a:p>
            <a:pPr marL="214313" indent="-214313">
              <a:buFont typeface="Arial" panose="020B0604020202020204" pitchFamily="34" charset="0"/>
              <a:buChar char="•"/>
            </a:pPr>
            <a:r>
              <a:rPr lang="es-ES" sz="1800" dirty="0"/>
              <a:t>Animaciones</a:t>
            </a:r>
          </a:p>
          <a:p>
            <a:pPr marL="214313" indent="-214313">
              <a:buFont typeface="Arial" panose="020B0604020202020204" pitchFamily="34" charset="0"/>
              <a:buChar char="•"/>
            </a:pPr>
            <a:r>
              <a:rPr lang="es-ES" sz="1800" dirty="0" err="1"/>
              <a:t>Lottie</a:t>
            </a:r>
            <a:endParaRPr lang="es-ES" sz="1800" dirty="0"/>
          </a:p>
          <a:p>
            <a:pPr marL="214313" indent="-214313">
              <a:buFont typeface="Arial" panose="020B0604020202020204" pitchFamily="34" charset="0"/>
              <a:buChar char="•"/>
            </a:pPr>
            <a:r>
              <a:rPr lang="es-ES" sz="1800" dirty="0"/>
              <a:t>Gradientes, sombras y más</a:t>
            </a:r>
          </a:p>
          <a:p>
            <a:pPr marL="214313" indent="-214313">
              <a:buFont typeface="Arial" panose="020B0604020202020204" pitchFamily="34" charset="0"/>
              <a:buChar char="•"/>
            </a:pPr>
            <a:r>
              <a:rPr lang="es-ES" sz="1800" dirty="0" err="1"/>
              <a:t>Border</a:t>
            </a:r>
            <a:endParaRPr lang="es-ES" sz="1800" dirty="0"/>
          </a:p>
          <a:p>
            <a:pPr marL="214313" indent="-214313">
              <a:buFont typeface="Arial" panose="020B0604020202020204" pitchFamily="34" charset="0"/>
              <a:buChar char="•"/>
            </a:pPr>
            <a:r>
              <a:rPr lang="es-ES" sz="1800" dirty="0"/>
              <a:t>Aplicaciones de escritorio</a:t>
            </a:r>
          </a:p>
          <a:p>
            <a:pPr marL="214313" indent="-214313">
              <a:buFont typeface="Arial" panose="020B0604020202020204" pitchFamily="34" charset="0"/>
              <a:buChar char="•"/>
            </a:pPr>
            <a:r>
              <a:rPr lang="es-ES" sz="1800" dirty="0"/>
              <a:t>.NET MAUI </a:t>
            </a:r>
            <a:r>
              <a:rPr lang="es-ES" sz="1800" dirty="0" err="1"/>
              <a:t>Graphics</a:t>
            </a:r>
            <a:endParaRPr lang="es-ES" sz="1800" dirty="0"/>
          </a:p>
          <a:p>
            <a:pPr marL="214313" indent="-214313">
              <a:buFont typeface="Arial" panose="020B0604020202020204" pitchFamily="34" charset="0"/>
              <a:buChar char="•"/>
            </a:pPr>
            <a:r>
              <a:rPr lang="es-ES" sz="1800" dirty="0"/>
              <a:t>Librerías de terceros</a:t>
            </a:r>
          </a:p>
          <a:p>
            <a:pPr marL="214313" indent="-214313">
              <a:buFont typeface="Arial" panose="020B0604020202020204" pitchFamily="34" charset="0"/>
              <a:buChar char="•"/>
            </a:pPr>
            <a:r>
              <a:rPr lang="es-ES" sz="1800" dirty="0"/>
              <a:t>Preguntas &amp; Respuestas</a:t>
            </a:r>
          </a:p>
          <a:p>
            <a:pPr marL="0" indent="0"/>
            <a:endParaRPr lang="es-ES" sz="2400" dirty="0"/>
          </a:p>
        </p:txBody>
      </p:sp>
      <p:pic>
        <p:nvPicPr>
          <p:cNvPr id="4" name="Imagen 3">
            <a:extLst>
              <a:ext uri="{FF2B5EF4-FFF2-40B4-BE49-F238E27FC236}">
                <a16:creationId xmlns:a16="http://schemas.microsoft.com/office/drawing/2014/main" id="{7A08D16D-565C-4978-8148-7565EE7370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580" y="1455820"/>
            <a:ext cx="3543301" cy="3543301"/>
          </a:xfrm>
          <a:prstGeom prst="rect">
            <a:avLst/>
          </a:prstGeom>
        </p:spPr>
      </p:pic>
    </p:spTree>
    <p:extLst>
      <p:ext uri="{BB962C8B-B14F-4D97-AF65-F5344CB8AC3E}">
        <p14:creationId xmlns:p14="http://schemas.microsoft.com/office/powerpoint/2010/main" val="2201445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.NET MAUI </a:t>
            </a:r>
            <a:r>
              <a:rPr lang="es-ES" sz="3971" dirty="0" err="1">
                <a:solidFill>
                  <a:schemeClr val="bg1"/>
                </a:solidFill>
              </a:rPr>
              <a:t>Graphics</a:t>
            </a:r>
            <a:endParaRPr lang="es-ES" sz="3971" dirty="0">
              <a:solidFill>
                <a:schemeClr val="bg1"/>
              </a:solidFill>
            </a:endParaRP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Pinta y colorea</a:t>
            </a:r>
          </a:p>
        </p:txBody>
      </p:sp>
    </p:spTree>
    <p:extLst>
      <p:ext uri="{BB962C8B-B14F-4D97-AF65-F5344CB8AC3E}">
        <p14:creationId xmlns:p14="http://schemas.microsoft.com/office/powerpoint/2010/main" val="4079945865"/>
      </p:ext>
    </p:extLst>
  </p:cSld>
  <p:clrMapOvr>
    <a:masterClrMapping/>
  </p:clrMapOvr>
  <p:transition spd="med">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.NET MAUI Graphics </a:t>
            </a:r>
          </a:p>
        </p:txBody>
      </p:sp>
      <p:sp>
        <p:nvSpPr>
          <p:cNvPr id="3" name="Content Placeholder 2"/>
          <p:cNvSpPr>
            <a:spLocks noGrp="1"/>
          </p:cNvSpPr>
          <p:nvPr>
            <p:ph idx="1"/>
          </p:nvPr>
        </p:nvSpPr>
        <p:spPr>
          <a:xfrm>
            <a:off x="628650" y="1078299"/>
            <a:ext cx="8205537" cy="2871017"/>
          </a:xfrm>
        </p:spPr>
        <p:txBody>
          <a:bodyPr>
            <a:normAutofit/>
          </a:bodyPr>
          <a:lstStyle/>
          <a:p>
            <a:pPr marL="0" indent="0">
              <a:buNone/>
            </a:pPr>
            <a:r>
              <a:rPr lang="es-ES" dirty="0">
                <a:solidFill>
                  <a:schemeClr val="tx2">
                    <a:lumMod val="95000"/>
                    <a:lumOff val="5000"/>
                  </a:schemeClr>
                </a:solidFill>
              </a:rPr>
              <a:t>Junto con .NET MAUI se lanzo </a:t>
            </a:r>
            <a:r>
              <a:rPr lang="es-ES" b="1" dirty="0">
                <a:solidFill>
                  <a:schemeClr val="tx2">
                    <a:lumMod val="95000"/>
                    <a:lumOff val="5000"/>
                  </a:schemeClr>
                </a:solidFill>
              </a:rPr>
              <a:t>MAUI </a:t>
            </a:r>
            <a:r>
              <a:rPr lang="es-ES" b="1" dirty="0" err="1">
                <a:solidFill>
                  <a:schemeClr val="tx2">
                    <a:lumMod val="95000"/>
                    <a:lumOff val="5000"/>
                  </a:schemeClr>
                </a:solidFill>
              </a:rPr>
              <a:t>Graphics</a:t>
            </a:r>
            <a:r>
              <a:rPr lang="es-ES" dirty="0">
                <a:solidFill>
                  <a:schemeClr val="tx2">
                    <a:lumMod val="95000"/>
                    <a:lumOff val="5000"/>
                  </a:schemeClr>
                </a:solidFill>
              </a:rPr>
              <a:t>. Se trata de una librería que ofrece una abstracción para permitir dibujar utilizando </a:t>
            </a:r>
            <a:r>
              <a:rPr lang="es-ES" dirty="0" err="1">
                <a:solidFill>
                  <a:schemeClr val="tx2">
                    <a:lumMod val="95000"/>
                    <a:lumOff val="5000"/>
                  </a:schemeClr>
                </a:solidFill>
              </a:rPr>
              <a:t>APIs</a:t>
            </a:r>
            <a:r>
              <a:rPr lang="es-ES" dirty="0">
                <a:solidFill>
                  <a:schemeClr val="tx2">
                    <a:lumMod val="95000"/>
                    <a:lumOff val="5000"/>
                  </a:schemeClr>
                </a:solidFill>
              </a:rPr>
              <a:t> nativas en un </a:t>
            </a:r>
            <a:r>
              <a:rPr lang="es-ES" dirty="0" err="1">
                <a:solidFill>
                  <a:schemeClr val="tx2">
                    <a:lumMod val="95000"/>
                    <a:lumOff val="5000"/>
                  </a:schemeClr>
                </a:solidFill>
              </a:rPr>
              <a:t>Canvas</a:t>
            </a:r>
            <a:r>
              <a:rPr lang="es-ES" dirty="0">
                <a:solidFill>
                  <a:schemeClr val="tx2">
                    <a:lumMod val="95000"/>
                    <a:lumOff val="5000"/>
                  </a:schemeClr>
                </a:solidFill>
              </a:rPr>
              <a:t>. También es posible intercambiar el uso de </a:t>
            </a:r>
            <a:r>
              <a:rPr lang="es-ES" dirty="0" err="1">
                <a:solidFill>
                  <a:schemeClr val="tx2">
                    <a:lumMod val="95000"/>
                    <a:lumOff val="5000"/>
                  </a:schemeClr>
                </a:solidFill>
              </a:rPr>
              <a:t>APIs</a:t>
            </a:r>
            <a:r>
              <a:rPr lang="es-ES" dirty="0">
                <a:solidFill>
                  <a:schemeClr val="tx2">
                    <a:lumMod val="95000"/>
                    <a:lumOff val="5000"/>
                  </a:schemeClr>
                </a:solidFill>
              </a:rPr>
              <a:t> nativas por </a:t>
            </a:r>
            <a:r>
              <a:rPr lang="es-ES" dirty="0" err="1">
                <a:solidFill>
                  <a:schemeClr val="tx2">
                    <a:lumMod val="95000"/>
                    <a:lumOff val="5000"/>
                  </a:schemeClr>
                </a:solidFill>
              </a:rPr>
              <a:t>Skia</a:t>
            </a:r>
            <a:r>
              <a:rPr lang="es-ES" dirty="0">
                <a:solidFill>
                  <a:schemeClr val="tx2">
                    <a:lumMod val="95000"/>
                    <a:lumOff val="5000"/>
                  </a:schemeClr>
                </a:solidFill>
              </a:rPr>
              <a:t>.</a:t>
            </a:r>
          </a:p>
          <a:p>
            <a:pPr marL="0" indent="0">
              <a:buNone/>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En .NET MAUI tenemos un nuevo control llamado </a:t>
            </a:r>
            <a:r>
              <a:rPr lang="es-ES" b="1" dirty="0" err="1">
                <a:solidFill>
                  <a:schemeClr val="tx2">
                    <a:lumMod val="95000"/>
                    <a:lumOff val="5000"/>
                  </a:schemeClr>
                </a:solidFill>
              </a:rPr>
              <a:t>GraphicsView</a:t>
            </a:r>
            <a:r>
              <a:rPr lang="es-ES" dirty="0">
                <a:solidFill>
                  <a:schemeClr val="tx2">
                    <a:lumMod val="95000"/>
                    <a:lumOff val="5000"/>
                  </a:schemeClr>
                </a:solidFill>
              </a:rPr>
              <a:t> que nos permite tener acceso a todo este nuevo conjunto de posibilidades.</a:t>
            </a:r>
            <a:endParaRPr lang="en-US" dirty="0">
              <a:solidFill>
                <a:schemeClr val="tx2">
                  <a:lumMod val="95000"/>
                  <a:lumOff val="5000"/>
                </a:schemeClr>
              </a:solidFill>
            </a:endParaRPr>
          </a:p>
        </p:txBody>
      </p:sp>
    </p:spTree>
    <p:extLst>
      <p:ext uri="{BB962C8B-B14F-4D97-AF65-F5344CB8AC3E}">
        <p14:creationId xmlns:p14="http://schemas.microsoft.com/office/powerpoint/2010/main" val="242918312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.NET MAUI Graphics </a:t>
            </a:r>
          </a:p>
        </p:txBody>
      </p:sp>
      <p:sp>
        <p:nvSpPr>
          <p:cNvPr id="3" name="Content Placeholder 2"/>
          <p:cNvSpPr>
            <a:spLocks noGrp="1"/>
          </p:cNvSpPr>
          <p:nvPr>
            <p:ph idx="1"/>
          </p:nvPr>
        </p:nvSpPr>
        <p:spPr>
          <a:xfrm>
            <a:off x="628651" y="1078299"/>
            <a:ext cx="3212824" cy="2871017"/>
          </a:xfrm>
        </p:spPr>
        <p:txBody>
          <a:bodyPr>
            <a:normAutofit lnSpcReduction="10000"/>
          </a:bodyPr>
          <a:lstStyle/>
          <a:p>
            <a:pPr marL="0" indent="0">
              <a:buNone/>
            </a:pPr>
            <a:r>
              <a:rPr lang="es-ES" dirty="0">
                <a:solidFill>
                  <a:schemeClr val="tx2">
                    <a:lumMod val="95000"/>
                    <a:lumOff val="5000"/>
                  </a:schemeClr>
                </a:solidFill>
              </a:rPr>
              <a:t>Utilizando las </a:t>
            </a:r>
            <a:r>
              <a:rPr lang="es-ES" dirty="0" err="1">
                <a:solidFill>
                  <a:schemeClr val="tx2">
                    <a:lumMod val="95000"/>
                    <a:lumOff val="5000"/>
                  </a:schemeClr>
                </a:solidFill>
              </a:rPr>
              <a:t>APIs</a:t>
            </a:r>
            <a:r>
              <a:rPr lang="es-ES" dirty="0">
                <a:solidFill>
                  <a:schemeClr val="tx2">
                    <a:lumMod val="95000"/>
                    <a:lumOff val="5000"/>
                  </a:schemeClr>
                </a:solidFill>
              </a:rPr>
              <a:t> de dibujado tenemos la posibilidad de crear controles dibujados. Una opción pixel </a:t>
            </a:r>
            <a:r>
              <a:rPr lang="es-ES" dirty="0" err="1">
                <a:solidFill>
                  <a:schemeClr val="tx2">
                    <a:lumMod val="95000"/>
                    <a:lumOff val="5000"/>
                  </a:schemeClr>
                </a:solidFill>
              </a:rPr>
              <a:t>perfect</a:t>
            </a:r>
            <a:r>
              <a:rPr lang="es-ES" dirty="0">
                <a:solidFill>
                  <a:schemeClr val="tx2">
                    <a:lumMod val="95000"/>
                    <a:lumOff val="5000"/>
                  </a:schemeClr>
                </a:solidFill>
              </a:rPr>
              <a:t>, con el mismo renderizado y comportamiento en diferentes plataformas manteniendo un alto rendimiento.</a:t>
            </a:r>
            <a:endParaRPr lang="en-US" dirty="0">
              <a:solidFill>
                <a:schemeClr val="tx2">
                  <a:lumMod val="95000"/>
                  <a:lumOff val="5000"/>
                </a:schemeClr>
              </a:solidFill>
            </a:endParaRPr>
          </a:p>
        </p:txBody>
      </p:sp>
      <p:pic>
        <p:nvPicPr>
          <p:cNvPr id="5" name="Picture 4">
            <a:extLst>
              <a:ext uri="{FF2B5EF4-FFF2-40B4-BE49-F238E27FC236}">
                <a16:creationId xmlns:a16="http://schemas.microsoft.com/office/drawing/2014/main" id="{F4E306D7-8FDD-CAA8-6962-46813B3FC235}"/>
              </a:ext>
            </a:extLst>
          </p:cNvPr>
          <p:cNvPicPr>
            <a:picLocks noChangeAspect="1"/>
          </p:cNvPicPr>
          <p:nvPr/>
        </p:nvPicPr>
        <p:blipFill>
          <a:blip r:embed="rId3"/>
          <a:stretch>
            <a:fillRect/>
          </a:stretch>
        </p:blipFill>
        <p:spPr>
          <a:xfrm>
            <a:off x="4086037" y="1038639"/>
            <a:ext cx="4429313" cy="2718351"/>
          </a:xfrm>
          <a:prstGeom prst="rect">
            <a:avLst/>
          </a:prstGeom>
        </p:spPr>
      </p:pic>
      <p:sp>
        <p:nvSpPr>
          <p:cNvPr id="9" name="TextBox 8">
            <a:extLst>
              <a:ext uri="{FF2B5EF4-FFF2-40B4-BE49-F238E27FC236}">
                <a16:creationId xmlns:a16="http://schemas.microsoft.com/office/drawing/2014/main" id="{2F3EE1FD-395C-9662-E1F8-B2339BC7793B}"/>
              </a:ext>
            </a:extLst>
          </p:cNvPr>
          <p:cNvSpPr txBox="1"/>
          <p:nvPr/>
        </p:nvSpPr>
        <p:spPr>
          <a:xfrm>
            <a:off x="1028700" y="4337119"/>
            <a:ext cx="6584673" cy="369332"/>
          </a:xfrm>
          <a:prstGeom prst="rect">
            <a:avLst/>
          </a:prstGeom>
          <a:noFill/>
        </p:spPr>
        <p:txBody>
          <a:bodyPr wrap="square">
            <a:spAutoFit/>
          </a:bodyPr>
          <a:lstStyle/>
          <a:p>
            <a:r>
              <a:rPr lang="en-US" dirty="0"/>
              <a:t>https://github.com/jsuarezruiz/netmauigraphics-chat-app-challenge</a:t>
            </a:r>
          </a:p>
        </p:txBody>
      </p:sp>
    </p:spTree>
    <p:extLst>
      <p:ext uri="{BB962C8B-B14F-4D97-AF65-F5344CB8AC3E}">
        <p14:creationId xmlns:p14="http://schemas.microsoft.com/office/powerpoint/2010/main" val="388716906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a:solidFill>
                  <a:schemeClr val="bg1"/>
                </a:solidFill>
              </a:rPr>
              <a:t>Vamos a pintar y colorear</a:t>
            </a:r>
          </a:p>
        </p:txBody>
      </p:sp>
    </p:spTree>
    <p:extLst>
      <p:ext uri="{BB962C8B-B14F-4D97-AF65-F5344CB8AC3E}">
        <p14:creationId xmlns:p14="http://schemas.microsoft.com/office/powerpoint/2010/main" val="1843540583"/>
      </p:ext>
    </p:extLst>
  </p:cSld>
  <p:clrMapOvr>
    <a:masterClrMapping/>
  </p:clrMapOvr>
  <p:transition spd="med">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Desktop</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Creando aplicaciones para escritorio</a:t>
            </a:r>
          </a:p>
        </p:txBody>
      </p:sp>
    </p:spTree>
    <p:extLst>
      <p:ext uri="{BB962C8B-B14F-4D97-AF65-F5344CB8AC3E}">
        <p14:creationId xmlns:p14="http://schemas.microsoft.com/office/powerpoint/2010/main" val="86650611"/>
      </p:ext>
    </p:extLst>
  </p:cSld>
  <p:clrMapOvr>
    <a:masterClrMapping/>
  </p:clrMapOvr>
  <p:transition spd="med">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tx2">
                    <a:lumMod val="95000"/>
                    <a:lumOff val="5000"/>
                  </a:schemeClr>
                </a:solidFill>
              </a:rPr>
              <a:t>S</a:t>
            </a:r>
            <a:r>
              <a:rPr lang="en-US" dirty="0" err="1">
                <a:solidFill>
                  <a:schemeClr val="tx2">
                    <a:lumMod val="95000"/>
                    <a:lumOff val="5000"/>
                  </a:schemeClr>
                </a:solidFill>
              </a:rPr>
              <a:t>oporte</a:t>
            </a:r>
            <a:r>
              <a:rPr lang="en-US" dirty="0">
                <a:solidFill>
                  <a:schemeClr val="tx2">
                    <a:lumMod val="95000"/>
                    <a:lumOff val="5000"/>
                  </a:schemeClr>
                </a:solidFill>
              </a:rPr>
              <a:t> a </a:t>
            </a:r>
            <a:r>
              <a:rPr lang="en-US" dirty="0" err="1">
                <a:solidFill>
                  <a:schemeClr val="tx2">
                    <a:lumMod val="95000"/>
                    <a:lumOff val="5000"/>
                  </a:schemeClr>
                </a:solidFill>
              </a:rPr>
              <a:t>escritorio</a:t>
            </a:r>
            <a:endParaRPr lang="en-US" dirty="0">
              <a:solidFill>
                <a:schemeClr val="tx2">
                  <a:lumMod val="95000"/>
                  <a:lumOff val="5000"/>
                </a:schemeClr>
              </a:solidFill>
            </a:endParaRPr>
          </a:p>
        </p:txBody>
      </p:sp>
      <p:sp>
        <p:nvSpPr>
          <p:cNvPr id="3" name="Content Placeholder 2"/>
          <p:cNvSpPr>
            <a:spLocks noGrp="1"/>
          </p:cNvSpPr>
          <p:nvPr>
            <p:ph idx="1"/>
          </p:nvPr>
        </p:nvSpPr>
        <p:spPr>
          <a:xfrm>
            <a:off x="628650" y="1078299"/>
            <a:ext cx="4668907" cy="3791357"/>
          </a:xfrm>
        </p:spPr>
        <p:txBody>
          <a:bodyPr>
            <a:normAutofit fontScale="85000" lnSpcReduction="20000"/>
          </a:bodyPr>
          <a:lstStyle/>
          <a:p>
            <a:pPr marL="0" indent="0">
              <a:buNone/>
            </a:pPr>
            <a:r>
              <a:rPr lang="es-ES" dirty="0">
                <a:solidFill>
                  <a:schemeClr val="tx2">
                    <a:lumMod val="95000"/>
                    <a:lumOff val="5000"/>
                  </a:schemeClr>
                </a:solidFill>
              </a:rPr>
              <a:t>.NET MAUI también soporta la creación de aplicaciones de escritorio. Con la llegada de .NET 7, una gran parte de las novedades van directamente relacionadas con poder crear mejores aplicaciones de escritorio tanto en Windows como en macOS.</a:t>
            </a:r>
          </a:p>
          <a:p>
            <a:pPr marL="0" indent="0">
              <a:buNone/>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Se han añadido novedades como:</a:t>
            </a:r>
          </a:p>
          <a:p>
            <a:pPr>
              <a:buFontTx/>
              <a:buChar char="-"/>
            </a:pPr>
            <a:r>
              <a:rPr lang="es-ES" dirty="0">
                <a:solidFill>
                  <a:schemeClr val="tx2">
                    <a:lumMod val="95000"/>
                    <a:lumOff val="5000"/>
                  </a:schemeClr>
                </a:solidFill>
              </a:rPr>
              <a:t>Poder crear un menú principal de la aplicación.</a:t>
            </a:r>
          </a:p>
          <a:p>
            <a:pPr>
              <a:buFontTx/>
              <a:buChar char="-"/>
            </a:pPr>
            <a:r>
              <a:rPr lang="es-ES" dirty="0">
                <a:solidFill>
                  <a:schemeClr val="tx2">
                    <a:lumMod val="95000"/>
                    <a:lumOff val="5000"/>
                  </a:schemeClr>
                </a:solidFill>
              </a:rPr>
              <a:t>Poder crear </a:t>
            </a:r>
            <a:r>
              <a:rPr lang="es-ES" dirty="0" err="1">
                <a:solidFill>
                  <a:schemeClr val="tx2">
                    <a:lumMod val="95000"/>
                    <a:lumOff val="5000"/>
                  </a:schemeClr>
                </a:solidFill>
              </a:rPr>
              <a:t>menus</a:t>
            </a:r>
            <a:r>
              <a:rPr lang="es-ES" dirty="0">
                <a:solidFill>
                  <a:schemeClr val="tx2">
                    <a:lumMod val="95000"/>
                    <a:lumOff val="5000"/>
                  </a:schemeClr>
                </a:solidFill>
              </a:rPr>
              <a:t> contextuales.</a:t>
            </a:r>
          </a:p>
          <a:p>
            <a:pPr>
              <a:buFontTx/>
              <a:buChar char="-"/>
            </a:pPr>
            <a:r>
              <a:rPr lang="es-ES" dirty="0" err="1">
                <a:solidFill>
                  <a:schemeClr val="tx2">
                    <a:lumMod val="95000"/>
                    <a:lumOff val="5000"/>
                  </a:schemeClr>
                </a:solidFill>
              </a:rPr>
              <a:t>Tooltips</a:t>
            </a:r>
            <a:r>
              <a:rPr lang="es-ES" dirty="0">
                <a:solidFill>
                  <a:schemeClr val="tx2">
                    <a:lumMod val="95000"/>
                    <a:lumOff val="5000"/>
                  </a:schemeClr>
                </a:solidFill>
              </a:rPr>
              <a:t>.</a:t>
            </a:r>
          </a:p>
          <a:p>
            <a:pPr>
              <a:buFontTx/>
              <a:buChar char="-"/>
            </a:pPr>
            <a:r>
              <a:rPr lang="es-ES" dirty="0">
                <a:solidFill>
                  <a:schemeClr val="tx2">
                    <a:lumMod val="95000"/>
                    <a:lumOff val="5000"/>
                  </a:schemeClr>
                </a:solidFill>
              </a:rPr>
              <a:t>Nuevos gestos para detectar movimientos de ratón, etc.</a:t>
            </a:r>
          </a:p>
          <a:p>
            <a:pPr>
              <a:buFontTx/>
              <a:buChar char="-"/>
            </a:pPr>
            <a:r>
              <a:rPr lang="en-US" dirty="0">
                <a:solidFill>
                  <a:schemeClr val="tx2">
                    <a:lumMod val="95000"/>
                    <a:lumOff val="5000"/>
                  </a:schemeClr>
                </a:solidFill>
              </a:rPr>
              <a:t>Etc.</a:t>
            </a:r>
          </a:p>
        </p:txBody>
      </p:sp>
      <p:pic>
        <p:nvPicPr>
          <p:cNvPr id="5" name="Picture 4">
            <a:extLst>
              <a:ext uri="{FF2B5EF4-FFF2-40B4-BE49-F238E27FC236}">
                <a16:creationId xmlns:a16="http://schemas.microsoft.com/office/drawing/2014/main" id="{FD2C7EF3-488A-41E9-86CC-534D758CDC0F}"/>
              </a:ext>
            </a:extLst>
          </p:cNvPr>
          <p:cNvPicPr>
            <a:picLocks noChangeAspect="1"/>
          </p:cNvPicPr>
          <p:nvPr/>
        </p:nvPicPr>
        <p:blipFill>
          <a:blip r:embed="rId3"/>
          <a:stretch>
            <a:fillRect/>
          </a:stretch>
        </p:blipFill>
        <p:spPr>
          <a:xfrm>
            <a:off x="5446643" y="327963"/>
            <a:ext cx="3149609" cy="4696785"/>
          </a:xfrm>
          <a:prstGeom prst="rect">
            <a:avLst/>
          </a:prstGeom>
        </p:spPr>
      </p:pic>
    </p:spTree>
    <p:extLst>
      <p:ext uri="{BB962C8B-B14F-4D97-AF65-F5344CB8AC3E}">
        <p14:creationId xmlns:p14="http://schemas.microsoft.com/office/powerpoint/2010/main" val="167042864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a:solidFill>
                  <a:schemeClr val="bg1"/>
                </a:solidFill>
              </a:rPr>
              <a:t>Aplicaciones de escritorio</a:t>
            </a:r>
          </a:p>
        </p:txBody>
      </p:sp>
    </p:spTree>
    <p:extLst>
      <p:ext uri="{BB962C8B-B14F-4D97-AF65-F5344CB8AC3E}">
        <p14:creationId xmlns:p14="http://schemas.microsoft.com/office/powerpoint/2010/main" val="3126654927"/>
      </p:ext>
    </p:extLst>
  </p:cSld>
  <p:clrMapOvr>
    <a:masterClrMapping/>
  </p:clrMapOvr>
  <p:transition spd="med">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Librerías de terceros</a:t>
            </a:r>
          </a:p>
        </p:txBody>
      </p:sp>
      <p:sp>
        <p:nvSpPr>
          <p:cNvPr id="5" name="Marcador de texto 4"/>
          <p:cNvSpPr>
            <a:spLocks noGrp="1"/>
          </p:cNvSpPr>
          <p:nvPr>
            <p:ph type="subTitle" idx="1"/>
          </p:nvPr>
        </p:nvSpPr>
        <p:spPr>
          <a:xfrm>
            <a:off x="311692" y="2797176"/>
            <a:ext cx="9070778" cy="446302"/>
          </a:xfrm>
        </p:spPr>
        <p:txBody>
          <a:bodyPr/>
          <a:lstStyle/>
          <a:p>
            <a:r>
              <a:rPr lang="es-ES" sz="2000" dirty="0">
                <a:solidFill>
                  <a:schemeClr val="bg1"/>
                </a:solidFill>
              </a:rPr>
              <a:t>Plantillas con diseños resolviendo problemas habituales</a:t>
            </a:r>
          </a:p>
        </p:txBody>
      </p:sp>
    </p:spTree>
    <p:extLst>
      <p:ext uri="{BB962C8B-B14F-4D97-AF65-F5344CB8AC3E}">
        <p14:creationId xmlns:p14="http://schemas.microsoft.com/office/powerpoint/2010/main" val="3540662248"/>
      </p:ext>
    </p:extLst>
  </p:cSld>
  <p:clrMapOvr>
    <a:masterClrMapping/>
  </p:clrMapOvr>
  <p:transition spd="med">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solidFill>
                  <a:schemeClr val="tx2">
                    <a:lumMod val="95000"/>
                    <a:lumOff val="5000"/>
                  </a:schemeClr>
                </a:solidFill>
              </a:rPr>
              <a:t>Librerías de terceros</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268016"/>
            <a:ext cx="8263890" cy="1067472"/>
          </a:xfrm>
        </p:spPr>
        <p:txBody>
          <a:bodyPr/>
          <a:lstStyle/>
          <a:p>
            <a:r>
              <a:rPr lang="es-ES" dirty="0">
                <a:solidFill>
                  <a:schemeClr val="tx2">
                    <a:lumMod val="95000"/>
                    <a:lumOff val="5000"/>
                  </a:schemeClr>
                </a:solidFill>
              </a:rPr>
              <a:t>A nivel de librerías de terceros, además de controles, empezamos a tener plantillas con diseños típicos, resolver casos habituales, etc. </a:t>
            </a:r>
          </a:p>
          <a:p>
            <a:pPr marL="342900" indent="-342900">
              <a:buFont typeface="Arial" panose="020B0604020202020204" pitchFamily="34" charset="0"/>
              <a:buChar char="•"/>
            </a:pPr>
            <a:r>
              <a:rPr lang="es-ES" dirty="0">
                <a:solidFill>
                  <a:schemeClr val="tx2">
                    <a:lumMod val="95000"/>
                    <a:lumOff val="5000"/>
                  </a:schemeClr>
                </a:solidFill>
              </a:rPr>
              <a:t>Grial UI Kit</a:t>
            </a:r>
          </a:p>
        </p:txBody>
      </p:sp>
      <p:pic>
        <p:nvPicPr>
          <p:cNvPr id="5" name="Imagen 4" descr="Imagen que contiene interior&#10;&#10;Descripción generada automáticamente">
            <a:extLst>
              <a:ext uri="{FF2B5EF4-FFF2-40B4-BE49-F238E27FC236}">
                <a16:creationId xmlns:a16="http://schemas.microsoft.com/office/drawing/2014/main" id="{436327BF-24E9-4C78-A87E-F214AA5803E5}"/>
              </a:ext>
            </a:extLst>
          </p:cNvPr>
          <p:cNvPicPr>
            <a:picLocks noChangeAspect="1"/>
          </p:cNvPicPr>
          <p:nvPr/>
        </p:nvPicPr>
        <p:blipFill>
          <a:blip r:embed="rId2"/>
          <a:stretch>
            <a:fillRect/>
          </a:stretch>
        </p:blipFill>
        <p:spPr>
          <a:xfrm>
            <a:off x="1829290" y="2344312"/>
            <a:ext cx="5484896" cy="2799188"/>
          </a:xfrm>
          <a:prstGeom prst="rect">
            <a:avLst/>
          </a:prstGeom>
        </p:spPr>
      </p:pic>
    </p:spTree>
    <p:extLst>
      <p:ext uri="{BB962C8B-B14F-4D97-AF65-F5344CB8AC3E}">
        <p14:creationId xmlns:p14="http://schemas.microsoft.com/office/powerpoint/2010/main" val="382160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a:solidFill>
                  <a:schemeClr val="bg1"/>
                </a:solidFill>
              </a:rPr>
              <a:t>Veamos librerías de terceros</a:t>
            </a:r>
          </a:p>
        </p:txBody>
      </p:sp>
    </p:spTree>
    <p:extLst>
      <p:ext uri="{BB962C8B-B14F-4D97-AF65-F5344CB8AC3E}">
        <p14:creationId xmlns:p14="http://schemas.microsoft.com/office/powerpoint/2010/main" val="273533884"/>
      </p:ext>
    </p:extLst>
  </p:cSld>
  <p:clrMapOvr>
    <a:masterClrMapping/>
  </p:clrMapOvr>
  <p:transition spd="med">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392" y="2127268"/>
            <a:ext cx="5265218" cy="3016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76287" y="1050189"/>
            <a:ext cx="8228433" cy="895223"/>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No dudéis en preguntar</a:t>
            </a:r>
          </a:p>
        </p:txBody>
      </p:sp>
    </p:spTree>
    <p:extLst>
      <p:ext uri="{BB962C8B-B14F-4D97-AF65-F5344CB8AC3E}">
        <p14:creationId xmlns:p14="http://schemas.microsoft.com/office/powerpoint/2010/main" val="1707763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1" y="304392"/>
            <a:ext cx="8648657" cy="36054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a:solidFill>
                  <a:schemeClr val="tx1">
                    <a:lumMod val="50000"/>
                  </a:schemeClr>
                </a:solidFill>
                <a:latin typeface="Segoe UI" panose="020B0502040204020203" pitchFamily="34" charset="0"/>
                <a:cs typeface="Segoe UI" panose="020B0502040204020203" pitchFamily="34" charset="0"/>
              </a:rPr>
              <a:t>Preguntas</a:t>
            </a:r>
            <a:r>
              <a:rPr lang="en-US" dirty="0">
                <a:solidFill>
                  <a:schemeClr val="tx1">
                    <a:lumMod val="50000"/>
                  </a:schemeClr>
                </a:solidFill>
                <a:latin typeface="Segoe UI" panose="020B0502040204020203" pitchFamily="34" charset="0"/>
                <a:cs typeface="Segoe UI" panose="020B0502040204020203" pitchFamily="34" charset="0"/>
              </a:rPr>
              <a:t> y </a:t>
            </a:r>
            <a:r>
              <a:rPr lang="en-US" dirty="0" err="1">
                <a:solidFill>
                  <a:schemeClr val="tx1">
                    <a:lumMod val="50000"/>
                  </a:schemeClr>
                </a:solidFill>
                <a:latin typeface="Segoe UI" panose="020B0502040204020203" pitchFamily="34" charset="0"/>
                <a:cs typeface="Segoe UI" panose="020B0502040204020203" pitchFamily="34" charset="0"/>
              </a:rPr>
              <a:t>respuestas</a:t>
            </a:r>
            <a:r>
              <a:rPr lang="en-US" dirty="0">
                <a:solidFill>
                  <a:schemeClr val="tx1">
                    <a:lumMod val="50000"/>
                  </a:schemeClr>
                </a:solidFill>
                <a:latin typeface="Segoe UI" panose="020B0502040204020203" pitchFamily="34" charset="0"/>
                <a:cs typeface="Segoe UI" panose="020B0502040204020203" pitchFamily="34" charset="0"/>
              </a:rPr>
              <a:t>.</a:t>
            </a:r>
            <a:endParaRPr lang="ru-RU" dirty="0">
              <a:solidFill>
                <a:schemeClr val="tx1">
                  <a:lumMod val="50000"/>
                </a:schemeClr>
              </a:solidFill>
              <a:latin typeface="Segoe UI" panose="020B0502040204020203" pitchFamily="34" charset="0"/>
              <a:cs typeface="Segoe UI" panose="020B0502040204020203" pitchFamily="34" charset="0"/>
            </a:endParaRPr>
          </a:p>
        </p:txBody>
      </p:sp>
      <p:sp>
        <p:nvSpPr>
          <p:cNvPr id="3" name="Text Placeholder 1"/>
          <p:cNvSpPr>
            <a:spLocks noGrp="1"/>
          </p:cNvSpPr>
          <p:nvPr>
            <p:ph type="body" sz="quarter" idx="20"/>
          </p:nvPr>
        </p:nvSpPr>
        <p:spPr>
          <a:xfrm>
            <a:off x="252135" y="1076540"/>
            <a:ext cx="8594677" cy="631239"/>
          </a:xfrm>
        </p:spPr>
        <p:txBody>
          <a:bodyPr/>
          <a:lstStyle/>
          <a:p>
            <a:pPr algn="ctr"/>
            <a:r>
              <a:rPr lang="en-US" sz="2800" dirty="0">
                <a:solidFill>
                  <a:srgbClr val="FFC000"/>
                </a:solidFill>
                <a:latin typeface="Segoe UI" panose="020B0502040204020203" pitchFamily="34" charset="0"/>
                <a:cs typeface="Segoe UI" panose="020B0502040204020203" pitchFamily="34" charset="0"/>
              </a:rPr>
              <a:t>¿</a:t>
            </a:r>
            <a:r>
              <a:rPr lang="en-US" sz="2800" dirty="0" err="1">
                <a:solidFill>
                  <a:srgbClr val="FFC000"/>
                </a:solidFill>
                <a:latin typeface="Segoe UI" panose="020B0502040204020203" pitchFamily="34" charset="0"/>
                <a:cs typeface="Segoe UI" panose="020B0502040204020203" pitchFamily="34" charset="0"/>
              </a:rPr>
              <a:t>Dudas</a:t>
            </a:r>
            <a:r>
              <a:rPr lang="en-US" sz="2800" dirty="0">
                <a:solidFill>
                  <a:srgbClr val="FFC000"/>
                </a:solidFill>
                <a:latin typeface="Segoe UI" panose="020B0502040204020203" pitchFamily="34" charset="0"/>
                <a:cs typeface="Segoe UI" panose="020B0502040204020203" pitchFamily="34" charset="0"/>
              </a:rPr>
              <a:t>?</a:t>
            </a:r>
            <a:endParaRPr lang="ru-RU" sz="2800" dirty="0">
              <a:solidFill>
                <a:srgbClr val="FFC000"/>
              </a:solidFill>
              <a:latin typeface="Segoe UI" panose="020B0502040204020203" pitchFamily="34" charset="0"/>
              <a:cs typeface="Segoe UI" panose="020B0502040204020203" pitchFamily="34" charset="0"/>
            </a:endParaRPr>
          </a:p>
        </p:txBody>
      </p:sp>
      <p:sp>
        <p:nvSpPr>
          <p:cNvPr id="4" name="Text Placeholder 1"/>
          <p:cNvSpPr txBox="1">
            <a:spLocks/>
          </p:cNvSpPr>
          <p:nvPr/>
        </p:nvSpPr>
        <p:spPr>
          <a:xfrm>
            <a:off x="324132"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5"/>
                </a:solidFill>
                <a:latin typeface="Segoe UI" panose="020B0502040204020203" pitchFamily="34" charset="0"/>
                <a:cs typeface="Segoe UI" panose="020B0502040204020203" pitchFamily="34" charset="0"/>
              </a:rPr>
              <a:t>P</a:t>
            </a:r>
            <a:r>
              <a:rPr lang="en-US" sz="8798" dirty="0">
                <a:solidFill>
                  <a:schemeClr val="accent5"/>
                </a:solidFill>
                <a:latin typeface="Segoe UI" panose="020B0502040204020203" pitchFamily="34" charset="0"/>
                <a:cs typeface="Segoe UI" panose="020B0502040204020203" pitchFamily="34" charset="0"/>
              </a:rPr>
              <a:t>&amp;</a:t>
            </a:r>
            <a:r>
              <a:rPr lang="en-US" sz="16597" dirty="0">
                <a:solidFill>
                  <a:schemeClr val="accent5"/>
                </a:solidFill>
                <a:latin typeface="Segoe UI" panose="020B0502040204020203" pitchFamily="34" charset="0"/>
                <a:cs typeface="Segoe UI" panose="020B0502040204020203" pitchFamily="34" charset="0"/>
              </a:rPr>
              <a:t>R</a:t>
            </a:r>
            <a:endParaRPr lang="ru-RU" sz="16597" dirty="0">
              <a:solidFill>
                <a:schemeClr val="accent5"/>
              </a:solidFill>
              <a:latin typeface="Segoe UI" panose="020B0502040204020203" pitchFamily="34" charset="0"/>
              <a:cs typeface="Segoe UI" panose="020B0502040204020203" pitchFamily="34" charset="0"/>
            </a:endParaRPr>
          </a:p>
        </p:txBody>
      </p:sp>
      <p:pic>
        <p:nvPicPr>
          <p:cNvPr id="5" name="Picture 3">
            <a:extLst>
              <a:ext uri="{FF2B5EF4-FFF2-40B4-BE49-F238E27FC236}">
                <a16:creationId xmlns:a16="http://schemas.microsoft.com/office/drawing/2014/main" id="{74B8F011-F536-449F-9037-C8BAD5335B07}"/>
              </a:ext>
            </a:extLst>
          </p:cNvPr>
          <p:cNvPicPr>
            <a:picLocks noChangeAspect="1"/>
          </p:cNvPicPr>
          <p:nvPr/>
        </p:nvPicPr>
        <p:blipFill>
          <a:blip r:embed="rId3"/>
          <a:stretch>
            <a:fillRect/>
          </a:stretch>
        </p:blipFill>
        <p:spPr>
          <a:xfrm>
            <a:off x="0" y="2643187"/>
            <a:ext cx="4286250" cy="2500313"/>
          </a:xfrm>
          <a:prstGeom prst="rect">
            <a:avLst/>
          </a:prstGeom>
        </p:spPr>
      </p:pic>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447416-7D42-39AE-6034-3D28346EAB80}"/>
              </a:ext>
            </a:extLst>
          </p:cNvPr>
          <p:cNvSpPr>
            <a:spLocks noGrp="1"/>
          </p:cNvSpPr>
          <p:nvPr>
            <p:ph type="body" sz="quarter" idx="21"/>
          </p:nvPr>
        </p:nvSpPr>
        <p:spPr>
          <a:xfrm>
            <a:off x="457200" y="2359234"/>
            <a:ext cx="8229600" cy="425032"/>
          </a:xfrm>
        </p:spPr>
        <p:txBody>
          <a:bodyPr>
            <a:normAutofit fontScale="92500" lnSpcReduction="10000"/>
          </a:bodyPr>
          <a:lstStyle/>
          <a:p>
            <a:pPr marL="0" indent="0" algn="ctr">
              <a:buNone/>
            </a:pPr>
            <a:r>
              <a:rPr lang="en-US" sz="2800" dirty="0">
                <a:solidFill>
                  <a:srgbClr val="BB2636"/>
                </a:solidFill>
              </a:rPr>
              <a:t>http://github.com/jsuarezruiz/dotNetMalaga2022</a:t>
            </a:r>
          </a:p>
        </p:txBody>
      </p:sp>
    </p:spTree>
    <p:extLst>
      <p:ext uri="{BB962C8B-B14F-4D97-AF65-F5344CB8AC3E}">
        <p14:creationId xmlns:p14="http://schemas.microsoft.com/office/powerpoint/2010/main" val="329977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86347" y="1671503"/>
            <a:ext cx="4845953" cy="1754326"/>
          </a:xfrm>
        </p:spPr>
        <p:txBody>
          <a:bodyPr/>
          <a:lstStyle/>
          <a:p>
            <a:r>
              <a:rPr lang="es-ES" sz="6000" dirty="0">
                <a:latin typeface="Segoe UI "/>
              </a:rPr>
              <a:t>¡</a:t>
            </a:r>
            <a:r>
              <a:rPr lang="es-ES" sz="6000" b="1" dirty="0">
                <a:latin typeface="Segoe UI "/>
              </a:rPr>
              <a:t>GRACIAS</a:t>
            </a:r>
            <a:r>
              <a:rPr lang="es-ES" sz="6000" dirty="0">
                <a:latin typeface="Segoe UI "/>
              </a:rPr>
              <a:t> a todos!</a:t>
            </a: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2"/>
          <a:stretch>
            <a:fillRect/>
          </a:stretch>
        </p:blipFill>
        <p:spPr>
          <a:xfrm>
            <a:off x="311701" y="1025819"/>
            <a:ext cx="3537141" cy="3537141"/>
          </a:xfrm>
          <a:prstGeom prst="rect">
            <a:avLst/>
          </a:prstGeom>
        </p:spPr>
      </p:pic>
    </p:spTree>
    <p:extLst>
      <p:ext uri="{BB962C8B-B14F-4D97-AF65-F5344CB8AC3E}">
        <p14:creationId xmlns:p14="http://schemas.microsoft.com/office/powerpoint/2010/main" val="33239461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61965D6-FFA7-5831-E60C-03D09B5760D6}"/>
              </a:ext>
            </a:extLst>
          </p:cNvPr>
          <p:cNvSpPr/>
          <p:nvPr/>
        </p:nvSpPr>
        <p:spPr>
          <a:xfrm>
            <a:off x="0" y="0"/>
            <a:ext cx="9190298" cy="4054704"/>
          </a:xfrm>
          <a:prstGeom prst="rect">
            <a:avLst/>
          </a:prstGeom>
          <a:gradFill flip="none" rotWithShape="1">
            <a:gsLst>
              <a:gs pos="61000">
                <a:schemeClr val="accent2">
                  <a:alpha val="0"/>
                </a:schemeClr>
              </a:gs>
              <a:gs pos="3000">
                <a:srgbClr val="F5D1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E865E00-FC8D-0F67-378B-2C57378873F2}"/>
              </a:ext>
            </a:extLst>
          </p:cNvPr>
          <p:cNvSpPr/>
          <p:nvPr/>
        </p:nvSpPr>
        <p:spPr>
          <a:xfrm>
            <a:off x="-1" y="4033775"/>
            <a:ext cx="9190299" cy="112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C0F99A1-5A2F-403F-6FEE-9E54F2CD127D}"/>
              </a:ext>
            </a:extLst>
          </p:cNvPr>
          <p:cNvGrpSpPr/>
          <p:nvPr/>
        </p:nvGrpSpPr>
        <p:grpSpPr>
          <a:xfrm>
            <a:off x="3008960" y="872936"/>
            <a:ext cx="3080541" cy="1892142"/>
            <a:chOff x="3446171" y="1212616"/>
            <a:chExt cx="2441279" cy="1555271"/>
          </a:xfrm>
        </p:grpSpPr>
        <p:sp>
          <p:nvSpPr>
            <p:cNvPr id="23" name="Rectangle 22">
              <a:extLst>
                <a:ext uri="{FF2B5EF4-FFF2-40B4-BE49-F238E27FC236}">
                  <a16:creationId xmlns:a16="http://schemas.microsoft.com/office/drawing/2014/main" id="{CDCEE098-344F-5293-B573-B05410B13105}"/>
                </a:ext>
              </a:extLst>
            </p:cNvPr>
            <p:cNvSpPr/>
            <p:nvPr/>
          </p:nvSpPr>
          <p:spPr>
            <a:xfrm>
              <a:off x="3446172" y="1212616"/>
              <a:ext cx="2441278" cy="1518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30"/>
            <p:cNvSpPr>
              <a:spLocks noEditPoints="1"/>
            </p:cNvSpPr>
            <p:nvPr/>
          </p:nvSpPr>
          <p:spPr bwMode="auto">
            <a:xfrm>
              <a:off x="3446171" y="1212616"/>
              <a:ext cx="2441278" cy="1555271"/>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chemeClr val="bg1"/>
            </a:solidFill>
            <a:ln w="107950">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grpSp>
      <p:pic>
        <p:nvPicPr>
          <p:cNvPr id="17" name="Picture 16" descr="Logo&#10;&#10;Description automatically generated">
            <a:extLst>
              <a:ext uri="{FF2B5EF4-FFF2-40B4-BE49-F238E27FC236}">
                <a16:creationId xmlns:a16="http://schemas.microsoft.com/office/drawing/2014/main" id="{1F3A7747-7CEB-F34B-1725-1CA108A18597}"/>
              </a:ext>
            </a:extLst>
          </p:cNvPr>
          <p:cNvPicPr>
            <a:picLocks noChangeAspect="1"/>
          </p:cNvPicPr>
          <p:nvPr/>
        </p:nvPicPr>
        <p:blipFill>
          <a:blip r:embed="rId4"/>
          <a:stretch>
            <a:fillRect/>
          </a:stretch>
        </p:blipFill>
        <p:spPr>
          <a:xfrm>
            <a:off x="510266" y="4337286"/>
            <a:ext cx="1493929" cy="423476"/>
          </a:xfrm>
          <a:prstGeom prst="rect">
            <a:avLst/>
          </a:prstGeom>
          <a:solidFill>
            <a:schemeClr val="bg1"/>
          </a:solidFill>
        </p:spPr>
      </p:pic>
      <p:pic>
        <p:nvPicPr>
          <p:cNvPr id="20" name="Graphic 19">
            <a:extLst>
              <a:ext uri="{FF2B5EF4-FFF2-40B4-BE49-F238E27FC236}">
                <a16:creationId xmlns:a16="http://schemas.microsoft.com/office/drawing/2014/main" id="{5D7C8F61-ABA6-D701-01E9-5AD5D51A70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3631228"/>
            <a:ext cx="9190298" cy="423476"/>
          </a:xfrm>
          <a:prstGeom prst="rect">
            <a:avLst/>
          </a:prstGeom>
        </p:spPr>
      </p:pic>
      <p:pic>
        <p:nvPicPr>
          <p:cNvPr id="19" name="Picture 18">
            <a:extLst>
              <a:ext uri="{FF2B5EF4-FFF2-40B4-BE49-F238E27FC236}">
                <a16:creationId xmlns:a16="http://schemas.microsoft.com/office/drawing/2014/main" id="{DAD98AE4-5033-E1C8-F384-649351D3858B}"/>
              </a:ext>
            </a:extLst>
          </p:cNvPr>
          <p:cNvPicPr>
            <a:picLocks noChangeAspect="1"/>
          </p:cNvPicPr>
          <p:nvPr/>
        </p:nvPicPr>
        <p:blipFill>
          <a:blip r:embed="rId7"/>
          <a:stretch>
            <a:fillRect/>
          </a:stretch>
        </p:blipFill>
        <p:spPr>
          <a:xfrm>
            <a:off x="8447118" y="3419201"/>
            <a:ext cx="373232" cy="635503"/>
          </a:xfrm>
          <a:prstGeom prst="rect">
            <a:avLst/>
          </a:prstGeom>
        </p:spPr>
      </p:pic>
      <p:sp>
        <p:nvSpPr>
          <p:cNvPr id="21" name="Oval 20">
            <a:extLst>
              <a:ext uri="{FF2B5EF4-FFF2-40B4-BE49-F238E27FC236}">
                <a16:creationId xmlns:a16="http://schemas.microsoft.com/office/drawing/2014/main" id="{B0BC5C33-0B6F-A090-BC47-670A0AA9EE99}"/>
              </a:ext>
            </a:extLst>
          </p:cNvPr>
          <p:cNvSpPr/>
          <p:nvPr/>
        </p:nvSpPr>
        <p:spPr>
          <a:xfrm>
            <a:off x="153622" y="3565681"/>
            <a:ext cx="524058" cy="524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77371D8-C9EC-2C41-25A1-111F190C348C}"/>
              </a:ext>
            </a:extLst>
          </p:cNvPr>
          <p:cNvSpPr/>
          <p:nvPr/>
        </p:nvSpPr>
        <p:spPr>
          <a:xfrm>
            <a:off x="96310" y="4024059"/>
            <a:ext cx="114624" cy="114624"/>
          </a:xfrm>
          <a:prstGeom prst="ellipse">
            <a:avLst/>
          </a:prstGeom>
          <a:solidFill>
            <a:srgbClr val="FEC6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7E3E82C-EB67-CB3A-D8FB-56B8ED0C5633}"/>
              </a:ext>
            </a:extLst>
          </p:cNvPr>
          <p:cNvGrpSpPr/>
          <p:nvPr/>
        </p:nvGrpSpPr>
        <p:grpSpPr>
          <a:xfrm>
            <a:off x="4291673" y="4164695"/>
            <a:ext cx="4342061" cy="886173"/>
            <a:chOff x="4522587" y="4064854"/>
            <a:chExt cx="4342061" cy="886173"/>
          </a:xfrm>
        </p:grpSpPr>
        <p:pic>
          <p:nvPicPr>
            <p:cNvPr id="26" name="Graphic 25">
              <a:extLst>
                <a:ext uri="{FF2B5EF4-FFF2-40B4-BE49-F238E27FC236}">
                  <a16:creationId xmlns:a16="http://schemas.microsoft.com/office/drawing/2014/main" id="{ECE83F2F-9BC3-1B5A-0DAA-79344BDCC8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9749" y="4212268"/>
              <a:ext cx="744600" cy="168313"/>
            </a:xfrm>
            <a:prstGeom prst="rect">
              <a:avLst/>
            </a:prstGeom>
          </p:spPr>
        </p:pic>
        <p:pic>
          <p:nvPicPr>
            <p:cNvPr id="27" name="Graphic 26">
              <a:extLst>
                <a:ext uri="{FF2B5EF4-FFF2-40B4-BE49-F238E27FC236}">
                  <a16:creationId xmlns:a16="http://schemas.microsoft.com/office/drawing/2014/main" id="{A4367CA8-7C46-2DFA-0C73-2025E85A77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22587" y="4633940"/>
              <a:ext cx="651422" cy="233529"/>
            </a:xfrm>
            <a:prstGeom prst="rect">
              <a:avLst/>
            </a:prstGeom>
          </p:spPr>
        </p:pic>
        <p:pic>
          <p:nvPicPr>
            <p:cNvPr id="28" name="Graphic 27">
              <a:extLst>
                <a:ext uri="{FF2B5EF4-FFF2-40B4-BE49-F238E27FC236}">
                  <a16:creationId xmlns:a16="http://schemas.microsoft.com/office/drawing/2014/main" id="{6B7161FB-1B76-0AC7-0560-C7E5AF9927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4109" y="4633940"/>
              <a:ext cx="809118" cy="317087"/>
            </a:xfrm>
            <a:prstGeom prst="rect">
              <a:avLst/>
            </a:prstGeom>
          </p:spPr>
        </p:pic>
        <p:pic>
          <p:nvPicPr>
            <p:cNvPr id="29" name="Graphic 28">
              <a:extLst>
                <a:ext uri="{FF2B5EF4-FFF2-40B4-BE49-F238E27FC236}">
                  <a16:creationId xmlns:a16="http://schemas.microsoft.com/office/drawing/2014/main" id="{594E0BC3-214F-CC68-A1CD-2606E632FC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7943" y="4251052"/>
              <a:ext cx="809119" cy="90743"/>
            </a:xfrm>
            <a:prstGeom prst="rect">
              <a:avLst/>
            </a:prstGeom>
          </p:spPr>
        </p:pic>
        <p:pic>
          <p:nvPicPr>
            <p:cNvPr id="30" name="Graphic 29">
              <a:extLst>
                <a:ext uri="{FF2B5EF4-FFF2-40B4-BE49-F238E27FC236}">
                  <a16:creationId xmlns:a16="http://schemas.microsoft.com/office/drawing/2014/main" id="{C4D49604-681D-69DA-A6C6-8C8EAD443C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65148" y="4681901"/>
              <a:ext cx="604157" cy="221164"/>
            </a:xfrm>
            <a:prstGeom prst="rect">
              <a:avLst/>
            </a:prstGeom>
          </p:spPr>
        </p:pic>
        <p:pic>
          <p:nvPicPr>
            <p:cNvPr id="31" name="Graphic 30">
              <a:extLst>
                <a:ext uri="{FF2B5EF4-FFF2-40B4-BE49-F238E27FC236}">
                  <a16:creationId xmlns:a16="http://schemas.microsoft.com/office/drawing/2014/main" id="{C08F6A1A-DFD5-5753-56C2-DF39930880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00559" y="4064854"/>
              <a:ext cx="464589" cy="442333"/>
            </a:xfrm>
            <a:prstGeom prst="rect">
              <a:avLst/>
            </a:prstGeom>
          </p:spPr>
        </p:pic>
        <p:pic>
          <p:nvPicPr>
            <p:cNvPr id="32" name="Picture 31">
              <a:extLst>
                <a:ext uri="{FF2B5EF4-FFF2-40B4-BE49-F238E27FC236}">
                  <a16:creationId xmlns:a16="http://schemas.microsoft.com/office/drawing/2014/main" id="{202A7A4F-32DA-2277-1D3D-23454E8391BB}"/>
                </a:ext>
              </a:extLst>
            </p:cNvPr>
            <p:cNvPicPr>
              <a:picLocks noChangeAspect="1"/>
            </p:cNvPicPr>
            <p:nvPr/>
          </p:nvPicPr>
          <p:blipFill>
            <a:blip r:embed="rId20"/>
            <a:stretch>
              <a:fillRect/>
            </a:stretch>
          </p:blipFill>
          <p:spPr>
            <a:xfrm>
              <a:off x="7929405" y="4681902"/>
              <a:ext cx="935243" cy="195896"/>
            </a:xfrm>
            <a:prstGeom prst="rect">
              <a:avLst/>
            </a:prstGeom>
          </p:spPr>
        </p:pic>
      </p:grpSp>
    </p:spTree>
    <p:extLst>
      <p:ext uri="{BB962C8B-B14F-4D97-AF65-F5344CB8AC3E}">
        <p14:creationId xmlns:p14="http://schemas.microsoft.com/office/powerpoint/2010/main" val="130569536"/>
      </p:ext>
    </p:extLst>
  </p:cSld>
  <p:clrMapOvr>
    <a:masterClrMapping/>
  </p:clrMapOvr>
  <p:transition spd="med">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solidFill>
                  <a:schemeClr val="tx2">
                    <a:lumMod val="95000"/>
                    <a:lumOff val="5000"/>
                  </a:schemeClr>
                </a:solidFill>
                <a:latin typeface="Segoe UI Semibold"/>
                <a:cs typeface="Segoe UI Semibold"/>
              </a:rPr>
              <a:t>.NET MAUI</a:t>
            </a:r>
            <a:endParaRPr lang="en-US" b="1" dirty="0">
              <a:solidFill>
                <a:schemeClr val="tx2">
                  <a:lumMod val="95000"/>
                  <a:lumOff val="5000"/>
                </a:schemeClr>
              </a:solidFill>
            </a:endParaRP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197644" y="1124003"/>
            <a:ext cx="3744677" cy="1710897"/>
          </a:xfrm>
        </p:spPr>
        <p:txBody>
          <a:bodyPr vert="horz" wrap="square" lIns="109713" tIns="68570" rIns="109713" bIns="68570" rtlCol="0" anchor="t">
            <a:spAutoFit/>
          </a:bodyPr>
          <a:lstStyle/>
          <a:p>
            <a:pPr marL="0" indent="0">
              <a:buNone/>
            </a:pPr>
            <a:r>
              <a:rPr lang="en-US" sz="1324" dirty="0">
                <a:solidFill>
                  <a:schemeClr val="tx2">
                    <a:lumMod val="95000"/>
                    <a:lumOff val="5000"/>
                  </a:schemeClr>
                </a:solidFill>
                <a:cs typeface="Segoe UI"/>
              </a:rPr>
              <a:t>Proyecto SDK-style</a:t>
            </a:r>
          </a:p>
          <a:p>
            <a:pPr marL="0" indent="0">
              <a:buNone/>
            </a:pPr>
            <a:r>
              <a:rPr lang="en-US" sz="1324" dirty="0">
                <a:solidFill>
                  <a:schemeClr val="tx2">
                    <a:lumMod val="95000"/>
                    <a:lumOff val="5000"/>
                  </a:schemeClr>
                </a:solidFill>
                <a:cs typeface="Segoe UI"/>
              </a:rPr>
              <a:t>Single-project</a:t>
            </a:r>
          </a:p>
          <a:p>
            <a:pPr marL="0" indent="0">
              <a:buNone/>
            </a:pPr>
            <a:r>
              <a:rPr lang="en-US" sz="1324" dirty="0">
                <a:solidFill>
                  <a:schemeClr val="tx2">
                    <a:lumMod val="95000"/>
                    <a:lumOff val="5000"/>
                  </a:schemeClr>
                </a:solidFill>
                <a:cs typeface="Segoe UI"/>
              </a:rPr>
              <a:t>CLI support</a:t>
            </a:r>
            <a:endParaRPr lang="en-US" sz="1324" dirty="0">
              <a:solidFill>
                <a:schemeClr val="tx2">
                  <a:lumMod val="95000"/>
                  <a:lumOff val="5000"/>
                </a:schemeClr>
              </a:solidFill>
            </a:endParaRPr>
          </a:p>
          <a:p>
            <a:pPr marL="0" indent="0">
              <a:buNone/>
            </a:pPr>
            <a:r>
              <a:rPr lang="en-US" sz="1324" dirty="0">
                <a:solidFill>
                  <a:schemeClr val="tx2">
                    <a:lumMod val="95000"/>
                    <a:lumOff val="5000"/>
                  </a:schemeClr>
                </a:solidFill>
                <a:cs typeface="Segoe UI"/>
              </a:rPr>
              <a:t>.NET 6 BCL</a:t>
            </a:r>
          </a:p>
          <a:p>
            <a:pPr marL="0" indent="0">
              <a:buNone/>
            </a:pPr>
            <a:r>
              <a:rPr lang="en-US" sz="1324" dirty="0" err="1">
                <a:solidFill>
                  <a:schemeClr val="tx2">
                    <a:lumMod val="95000"/>
                    <a:lumOff val="5000"/>
                  </a:schemeClr>
                </a:solidFill>
                <a:cs typeface="Segoe UI"/>
              </a:rPr>
              <a:t>Múltiples</a:t>
            </a:r>
            <a:r>
              <a:rPr lang="en-US" sz="1324" dirty="0">
                <a:solidFill>
                  <a:schemeClr val="tx2">
                    <a:lumMod val="95000"/>
                    <a:lumOff val="5000"/>
                  </a:schemeClr>
                </a:solidFill>
                <a:cs typeface="Segoe UI"/>
              </a:rPr>
              <a:t> </a:t>
            </a:r>
            <a:r>
              <a:rPr lang="en-US" sz="1324" dirty="0" err="1">
                <a:solidFill>
                  <a:schemeClr val="tx2">
                    <a:lumMod val="95000"/>
                    <a:lumOff val="5000"/>
                  </a:schemeClr>
                </a:solidFill>
                <a:cs typeface="Segoe UI"/>
              </a:rPr>
              <a:t>opciones</a:t>
            </a:r>
            <a:endParaRPr lang="en-US" sz="1324" dirty="0">
              <a:solidFill>
                <a:schemeClr val="tx2">
                  <a:lumMod val="95000"/>
                  <a:lumOff val="5000"/>
                </a:schemeClr>
              </a:solidFill>
              <a:cs typeface="Segoe UI"/>
            </a:endParaRPr>
          </a:p>
          <a:p>
            <a:pPr marL="260946" indent="-177131"/>
            <a:r>
              <a:rPr lang="en-US" sz="1029" dirty="0">
                <a:solidFill>
                  <a:schemeClr val="tx2">
                    <a:lumMod val="95000"/>
                    <a:lumOff val="5000"/>
                  </a:schemeClr>
                </a:solidFill>
                <a:latin typeface="Segoe UI"/>
                <a:cs typeface="Segoe UI"/>
              </a:rPr>
              <a:t>XAML markup &amp; C# UI supported</a:t>
            </a:r>
          </a:p>
        </p:txBody>
      </p:sp>
      <p:sp>
        <p:nvSpPr>
          <p:cNvPr id="5" name="TextBox 4">
            <a:extLst>
              <a:ext uri="{FF2B5EF4-FFF2-40B4-BE49-F238E27FC236}">
                <a16:creationId xmlns:a16="http://schemas.microsoft.com/office/drawing/2014/main" id="{2B2A9897-6730-462A-A0FB-FAC52EB902D1}"/>
              </a:ext>
            </a:extLst>
          </p:cNvPr>
          <p:cNvSpPr txBox="1"/>
          <p:nvPr/>
        </p:nvSpPr>
        <p:spPr>
          <a:xfrm>
            <a:off x="1115419" y="2402108"/>
            <a:ext cx="2675018" cy="498278"/>
          </a:xfrm>
          <a:prstGeom prst="rect">
            <a:avLst/>
          </a:prstGeom>
          <a:solidFill>
            <a:schemeClr val="accent1"/>
          </a:solid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041245" y="1458343"/>
            <a:ext cx="879454" cy="14601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1566180" y="1264201"/>
            <a:ext cx="1820370" cy="1056555"/>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685669">
                <a:lnSpc>
                  <a:spcPct val="90000"/>
                </a:lnSpc>
                <a:spcAft>
                  <a:spcPts val="450"/>
                </a:spcAft>
                <a:defRPr/>
              </a:pPr>
              <a:r>
                <a:rPr lang="en-US" sz="975">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9" y="2094963"/>
              <a:ext cx="685929" cy="180075"/>
            </a:xfrm>
            <a:prstGeom prst="rect">
              <a:avLst/>
            </a:prstGeom>
            <a:noFill/>
            <a:ln>
              <a:noFill/>
            </a:ln>
          </p:spPr>
          <p:txBody>
            <a:bodyPr wrap="square" lIns="0" tIns="0" rIns="0" bIns="0" rtlCol="0">
              <a:spAutoFit/>
            </a:bodyPr>
            <a:lstStyle/>
            <a:p>
              <a:pPr algn="ctr" defTabSz="685669">
                <a:lnSpc>
                  <a:spcPct val="90000"/>
                </a:lnSpc>
                <a:spcAft>
                  <a:spcPts val="450"/>
                </a:spcAft>
                <a:defRPr/>
              </a:pPr>
              <a:r>
                <a:rPr lang="en-US" sz="975" dirty="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115419" y="2947456"/>
            <a:ext cx="1316110" cy="498278"/>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110454" y="3484348"/>
            <a:ext cx="1321076" cy="498278"/>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2473266" y="2945684"/>
            <a:ext cx="1316110" cy="498278"/>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2474327" y="3478149"/>
            <a:ext cx="1316110" cy="498278"/>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102387" y="2447642"/>
            <a:ext cx="2648750" cy="424021"/>
          </a:xfrm>
          <a:prstGeom prst="rect">
            <a:avLst/>
          </a:prstGeom>
          <a:solidFill>
            <a:schemeClr val="accent1">
              <a:alpha val="10196"/>
            </a:schemeClr>
          </a:solid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2250" dirty="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4909930" y="2987780"/>
            <a:ext cx="3796748" cy="1989692"/>
          </a:xfrm>
          <a:prstGeom prst="rect">
            <a:avLst/>
          </a:prstGeom>
          <a:solidFill>
            <a:schemeClr val="bg1"/>
          </a:solidFill>
        </p:spPr>
        <p:txBody>
          <a:bodyPr vert="horz" wrap="square" lIns="109713" tIns="68570" rIns="109713" bIns="6857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324" dirty="0">
                <a:solidFill>
                  <a:schemeClr val="tx2">
                    <a:lumMod val="95000"/>
                    <a:lumOff val="5000"/>
                  </a:schemeClr>
                </a:solidFill>
                <a:latin typeface="Segoe UI Light" panose="020B0502040204020203" pitchFamily="34" charset="0"/>
                <a:cs typeface="Segoe UI Light" panose="020B0502040204020203" pitchFamily="34" charset="0"/>
              </a:rPr>
              <a:t>File | New</a:t>
            </a:r>
          </a:p>
          <a:p>
            <a:pPr marL="342834" indent="-342834"/>
            <a:r>
              <a:rPr lang="en-US" sz="1029" dirty="0">
                <a:solidFill>
                  <a:schemeClr val="tx2">
                    <a:lumMod val="95000"/>
                    <a:lumOff val="5000"/>
                  </a:schemeClr>
                </a:solidFill>
                <a:latin typeface="Segoe UI"/>
                <a:cs typeface="Segoe UI"/>
              </a:rPr>
              <a:t>Multi-platform App UI (.NET)</a:t>
            </a:r>
          </a:p>
          <a:p>
            <a:pPr marL="342834" indent="-342834"/>
            <a:endParaRPr lang="en-US" sz="1029" dirty="0">
              <a:solidFill>
                <a:schemeClr val="tx2">
                  <a:lumMod val="95000"/>
                  <a:lumOff val="5000"/>
                </a:schemeClr>
              </a:solidFill>
              <a:latin typeface="Segoe UI"/>
              <a:cs typeface="Segoe UI"/>
            </a:endParaRPr>
          </a:p>
          <a:p>
            <a:pPr marL="0" indent="0">
              <a:buNone/>
            </a:pPr>
            <a:r>
              <a:rPr lang="en-US" sz="1324" dirty="0">
                <a:solidFill>
                  <a:schemeClr val="tx2">
                    <a:lumMod val="95000"/>
                    <a:lumOff val="5000"/>
                  </a:schemeClr>
                </a:solidFill>
                <a:latin typeface="Segoe UI Light"/>
                <a:cs typeface="Segoe UI"/>
              </a:rPr>
              <a:t>CLI</a:t>
            </a:r>
          </a:p>
          <a:p>
            <a:pPr marL="251888" indent="-251888"/>
            <a:r>
              <a:rPr lang="en-US" sz="1029" dirty="0">
                <a:solidFill>
                  <a:schemeClr val="tx2">
                    <a:lumMod val="95000"/>
                    <a:lumOff val="5000"/>
                  </a:schemeClr>
                </a:solidFill>
                <a:latin typeface="Segoe UI"/>
                <a:cs typeface="Segoe UI"/>
              </a:rPr>
              <a:t>dotnet install </a:t>
            </a:r>
            <a:r>
              <a:rPr lang="en-US" sz="1029" dirty="0" err="1">
                <a:solidFill>
                  <a:schemeClr val="tx2">
                    <a:lumMod val="95000"/>
                    <a:lumOff val="5000"/>
                  </a:schemeClr>
                </a:solidFill>
                <a:latin typeface="Segoe UI"/>
                <a:cs typeface="Segoe UI"/>
              </a:rPr>
              <a:t>maui</a:t>
            </a:r>
            <a:endParaRPr lang="en-US" sz="1029" dirty="0">
              <a:solidFill>
                <a:schemeClr val="tx2">
                  <a:lumMod val="95000"/>
                  <a:lumOff val="5000"/>
                </a:schemeClr>
              </a:solidFill>
            </a:endParaRPr>
          </a:p>
          <a:p>
            <a:pPr marL="251888" indent="-251888"/>
            <a:r>
              <a:rPr lang="en-US" sz="1029" dirty="0">
                <a:solidFill>
                  <a:schemeClr val="tx2">
                    <a:lumMod val="95000"/>
                    <a:lumOff val="5000"/>
                  </a:schemeClr>
                </a:solidFill>
                <a:latin typeface="Segoe UI"/>
                <a:cs typeface="Segoe UI"/>
              </a:rPr>
              <a:t>dotnet new </a:t>
            </a:r>
            <a:r>
              <a:rPr lang="en-US" sz="1029" dirty="0" err="1">
                <a:solidFill>
                  <a:schemeClr val="tx2">
                    <a:lumMod val="95000"/>
                    <a:lumOff val="5000"/>
                  </a:schemeClr>
                </a:solidFill>
                <a:latin typeface="Segoe UI"/>
                <a:cs typeface="Segoe UI"/>
              </a:rPr>
              <a:t>maui</a:t>
            </a:r>
            <a:endParaRPr lang="en-US" sz="1029" dirty="0">
              <a:solidFill>
                <a:schemeClr val="tx2">
                  <a:lumMod val="95000"/>
                  <a:lumOff val="5000"/>
                </a:schemeClr>
              </a:solidFill>
              <a:latin typeface="Segoe UI"/>
              <a:cs typeface="Segoe UI"/>
            </a:endParaRPr>
          </a:p>
          <a:p>
            <a:pPr marL="251888" indent="-251888"/>
            <a:endParaRPr lang="en-US" sz="1029" dirty="0">
              <a:solidFill>
                <a:schemeClr val="tx2">
                  <a:lumMod val="95000"/>
                  <a:lumOff val="5000"/>
                </a:schemeClr>
              </a:solidFill>
              <a:latin typeface="Segoe UI"/>
              <a:cs typeface="Segoe UI"/>
            </a:endParaRPr>
          </a:p>
          <a:p>
            <a:pPr marL="0" indent="0">
              <a:buNone/>
            </a:pPr>
            <a:r>
              <a:rPr lang="en-US" sz="1324" dirty="0">
                <a:solidFill>
                  <a:schemeClr val="tx2">
                    <a:lumMod val="95000"/>
                    <a:lumOff val="5000"/>
                  </a:schemeClr>
                </a:solidFill>
                <a:latin typeface="Segoe UI Light" panose="020B0502040204020203" pitchFamily="34" charset="0"/>
                <a:cs typeface="Segoe UI Light" panose="020B0502040204020203" pitchFamily="34" charset="0"/>
              </a:rPr>
              <a:t>Namespaces </a:t>
            </a:r>
          </a:p>
          <a:p>
            <a:pPr marL="342834" indent="-342834"/>
            <a:r>
              <a:rPr lang="en-US" sz="1029" dirty="0" err="1">
                <a:solidFill>
                  <a:schemeClr val="tx2">
                    <a:lumMod val="95000"/>
                    <a:lumOff val="5000"/>
                  </a:schemeClr>
                </a:solidFill>
                <a:latin typeface="Segoe UI"/>
                <a:cs typeface="Segoe UI"/>
              </a:rPr>
              <a:t>Microsoft.Maui</a:t>
            </a:r>
            <a:r>
              <a:rPr lang="en-US" sz="1029" dirty="0">
                <a:solidFill>
                  <a:schemeClr val="tx2">
                    <a:lumMod val="95000"/>
                    <a:lumOff val="5000"/>
                  </a:schemeClr>
                </a:solidFill>
                <a:latin typeface="Segoe UI"/>
                <a:cs typeface="Segoe UI"/>
              </a:rPr>
              <a:t> 	(antes </a:t>
            </a:r>
            <a:r>
              <a:rPr lang="en-US" sz="1029" dirty="0" err="1">
                <a:solidFill>
                  <a:schemeClr val="tx2">
                    <a:lumMod val="95000"/>
                    <a:lumOff val="5000"/>
                  </a:schemeClr>
                </a:solidFill>
                <a:latin typeface="Segoe UI"/>
                <a:cs typeface="Segoe UI"/>
              </a:rPr>
              <a:t>Xamarin.Forms</a:t>
            </a:r>
            <a:r>
              <a:rPr lang="en-US" sz="1029" dirty="0">
                <a:solidFill>
                  <a:schemeClr val="tx2">
                    <a:lumMod val="95000"/>
                    <a:lumOff val="5000"/>
                  </a:schemeClr>
                </a:solidFill>
                <a:latin typeface="Segoe UI"/>
                <a:cs typeface="Segoe UI"/>
              </a:rPr>
              <a:t>)</a:t>
            </a:r>
          </a:p>
          <a:p>
            <a:pPr marL="342834" indent="-342834"/>
            <a:r>
              <a:rPr lang="en-US" sz="1029" dirty="0" err="1">
                <a:solidFill>
                  <a:schemeClr val="tx2">
                    <a:lumMod val="95000"/>
                    <a:lumOff val="5000"/>
                  </a:schemeClr>
                </a:solidFill>
                <a:latin typeface="Segoe UI"/>
                <a:cs typeface="Segoe UI"/>
              </a:rPr>
              <a:t>Microsoft.Device</a:t>
            </a:r>
            <a:r>
              <a:rPr lang="en-US" sz="1029" dirty="0">
                <a:solidFill>
                  <a:schemeClr val="tx2">
                    <a:lumMod val="95000"/>
                    <a:lumOff val="5000"/>
                  </a:schemeClr>
                </a:solidFill>
                <a:latin typeface="Segoe UI"/>
                <a:cs typeface="Segoe UI"/>
              </a:rPr>
              <a:t> 	(antes </a:t>
            </a:r>
            <a:r>
              <a:rPr lang="en-US" sz="1029" dirty="0" err="1">
                <a:solidFill>
                  <a:schemeClr val="tx2">
                    <a:lumMod val="95000"/>
                    <a:lumOff val="5000"/>
                  </a:schemeClr>
                </a:solidFill>
                <a:latin typeface="Segoe UI"/>
                <a:cs typeface="Segoe UI"/>
              </a:rPr>
              <a:t>Xamarin.Essentials</a:t>
            </a:r>
            <a:r>
              <a:rPr lang="en-US" sz="1029" dirty="0">
                <a:solidFill>
                  <a:schemeClr val="tx2">
                    <a:lumMod val="95000"/>
                    <a:lumOff val="5000"/>
                  </a:schemeClr>
                </a:solidFill>
                <a:latin typeface="Segoe UI"/>
                <a:cs typeface="Segoe UI"/>
              </a:rPr>
              <a:t>)</a:t>
            </a:r>
            <a:endParaRPr lang="en-US" sz="1029" dirty="0">
              <a:solidFill>
                <a:schemeClr val="tx2">
                  <a:lumMod val="95000"/>
                  <a:lumOff val="5000"/>
                </a:schemeClr>
              </a:solidFill>
            </a:endParaRPr>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Tendencias actuales</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Diseño de Apps móviles</a:t>
            </a:r>
          </a:p>
        </p:txBody>
      </p:sp>
    </p:spTree>
    <p:extLst>
      <p:ext uri="{BB962C8B-B14F-4D97-AF65-F5344CB8AC3E}">
        <p14:creationId xmlns:p14="http://schemas.microsoft.com/office/powerpoint/2010/main" val="986193519"/>
      </p:ext>
    </p:extLst>
  </p:cSld>
  <p:clrMapOvr>
    <a:masterClrMapping/>
  </p:clrMapOvr>
  <p:transition spd="med">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701387" y="1193217"/>
            <a:ext cx="2961184" cy="3149580"/>
          </a:xfrm>
        </p:spPr>
        <p:txBody>
          <a:bodyPr/>
          <a:lstStyle/>
          <a:p>
            <a:r>
              <a:rPr lang="es-ES" sz="1800" dirty="0">
                <a:solidFill>
                  <a:schemeClr val="tx2">
                    <a:lumMod val="95000"/>
                    <a:lumOff val="5000"/>
                  </a:schemeClr>
                </a:solidFill>
              </a:rPr>
              <a:t>Más opciones de navegación.</a:t>
            </a:r>
          </a:p>
          <a:p>
            <a:r>
              <a:rPr lang="es-ES" sz="1800" dirty="0">
                <a:solidFill>
                  <a:schemeClr val="tx2">
                    <a:lumMod val="95000"/>
                    <a:lumOff val="5000"/>
                  </a:schemeClr>
                </a:solidFill>
              </a:rPr>
              <a:t>Gradientes.</a:t>
            </a:r>
          </a:p>
          <a:p>
            <a:r>
              <a:rPr lang="es-ES" sz="1800" dirty="0">
                <a:solidFill>
                  <a:schemeClr val="tx2">
                    <a:lumMod val="95000"/>
                    <a:lumOff val="5000"/>
                  </a:schemeClr>
                </a:solidFill>
              </a:rPr>
              <a:t>Animaciones dinámicas.</a:t>
            </a:r>
          </a:p>
          <a:p>
            <a:r>
              <a:rPr lang="es-ES" sz="1800" dirty="0">
                <a:solidFill>
                  <a:schemeClr val="tx2">
                    <a:lumMod val="95000"/>
                    <a:lumOff val="5000"/>
                  </a:schemeClr>
                </a:solidFill>
              </a:rPr>
              <a:t>Mayor uso de gestos (</a:t>
            </a:r>
            <a:r>
              <a:rPr lang="es-ES" sz="1800" dirty="0" err="1">
                <a:solidFill>
                  <a:schemeClr val="tx2">
                    <a:lumMod val="95000"/>
                    <a:lumOff val="5000"/>
                  </a:schemeClr>
                </a:solidFill>
              </a:rPr>
              <a:t>Swipe</a:t>
            </a:r>
            <a:r>
              <a:rPr lang="es-ES" sz="1800" dirty="0">
                <a:solidFill>
                  <a:schemeClr val="tx2">
                    <a:lumMod val="95000"/>
                    <a:lumOff val="5000"/>
                  </a:schemeClr>
                </a:solidFill>
              </a:rPr>
              <a:t> lo más usado).</a:t>
            </a:r>
          </a:p>
          <a:p>
            <a:r>
              <a:rPr lang="es-ES" sz="1800" dirty="0">
                <a:solidFill>
                  <a:schemeClr val="tx2">
                    <a:lumMod val="95000"/>
                    <a:lumOff val="5000"/>
                  </a:schemeClr>
                </a:solidFill>
              </a:rPr>
              <a:t>Flat </a:t>
            </a:r>
            <a:r>
              <a:rPr lang="es-ES" sz="1800" dirty="0" err="1">
                <a:solidFill>
                  <a:schemeClr val="tx2">
                    <a:lumMod val="95000"/>
                    <a:lumOff val="5000"/>
                  </a:schemeClr>
                </a:solidFill>
              </a:rPr>
              <a:t>style</a:t>
            </a:r>
            <a:r>
              <a:rPr lang="es-ES" sz="1800" dirty="0">
                <a:solidFill>
                  <a:schemeClr val="tx2">
                    <a:lumMod val="95000"/>
                    <a:lumOff val="5000"/>
                  </a:schemeClr>
                </a:solidFill>
              </a:rPr>
              <a:t>, </a:t>
            </a:r>
            <a:r>
              <a:rPr lang="es-ES" sz="1800" dirty="0" err="1">
                <a:solidFill>
                  <a:schemeClr val="tx2">
                    <a:lumMod val="95000"/>
                    <a:lumOff val="5000"/>
                  </a:schemeClr>
                </a:solidFill>
              </a:rPr>
              <a:t>Dark</a:t>
            </a:r>
            <a:r>
              <a:rPr lang="es-ES" sz="1800" dirty="0">
                <a:solidFill>
                  <a:schemeClr val="tx2">
                    <a:lumMod val="95000"/>
                    <a:lumOff val="5000"/>
                  </a:schemeClr>
                </a:solidFill>
              </a:rPr>
              <a:t> </a:t>
            </a:r>
            <a:r>
              <a:rPr lang="es-ES" sz="1800" dirty="0" err="1">
                <a:solidFill>
                  <a:schemeClr val="tx2">
                    <a:lumMod val="95000"/>
                    <a:lumOff val="5000"/>
                  </a:schemeClr>
                </a:solidFill>
              </a:rPr>
              <a:t>mode</a:t>
            </a:r>
            <a:r>
              <a:rPr lang="es-ES" sz="1800" dirty="0">
                <a:solidFill>
                  <a:schemeClr val="tx2">
                    <a:lumMod val="95000"/>
                    <a:lumOff val="5000"/>
                  </a:schemeClr>
                </a:solidFill>
              </a:rPr>
              <a:t>.</a:t>
            </a:r>
          </a:p>
          <a:p>
            <a:r>
              <a:rPr lang="es-ES" sz="1800" dirty="0">
                <a:solidFill>
                  <a:schemeClr val="tx2">
                    <a:lumMod val="95000"/>
                    <a:lumOff val="5000"/>
                  </a:schemeClr>
                </a:solidFill>
              </a:rPr>
              <a:t>Mayor uso de ilustraciones.</a:t>
            </a:r>
            <a:endParaRPr lang="en-US" sz="1800" dirty="0">
              <a:solidFill>
                <a:schemeClr val="tx2">
                  <a:lumMod val="95000"/>
                  <a:lumOff val="5000"/>
                </a:schemeClr>
              </a:solidFill>
            </a:endParaRPr>
          </a:p>
          <a:p>
            <a:pPr lvl="1"/>
            <a:endParaRPr lang="en-US" dirty="0"/>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Tendencias</a:t>
            </a:r>
            <a:r>
              <a:rPr lang="en-US" dirty="0">
                <a:solidFill>
                  <a:schemeClr val="tx2">
                    <a:lumMod val="95000"/>
                    <a:lumOff val="5000"/>
                  </a:schemeClr>
                </a:solidFill>
              </a:rPr>
              <a:t> </a:t>
            </a:r>
            <a:r>
              <a:rPr lang="en-US" dirty="0" err="1">
                <a:solidFill>
                  <a:schemeClr val="tx2">
                    <a:lumMod val="95000"/>
                    <a:lumOff val="5000"/>
                  </a:schemeClr>
                </a:solidFill>
              </a:rPr>
              <a:t>en</a:t>
            </a:r>
            <a:r>
              <a:rPr lang="en-US" dirty="0">
                <a:solidFill>
                  <a:schemeClr val="tx2">
                    <a:lumMod val="95000"/>
                    <a:lumOff val="5000"/>
                  </a:schemeClr>
                </a:solidFill>
              </a:rPr>
              <a:t> </a:t>
            </a:r>
            <a:r>
              <a:rPr lang="en-US" dirty="0" err="1">
                <a:solidFill>
                  <a:schemeClr val="tx2">
                    <a:lumMod val="95000"/>
                    <a:lumOff val="5000"/>
                  </a:schemeClr>
                </a:solidFill>
              </a:rPr>
              <a:t>diseño</a:t>
            </a:r>
            <a:r>
              <a:rPr lang="en-US" dirty="0">
                <a:solidFill>
                  <a:schemeClr val="tx2">
                    <a:lumMod val="95000"/>
                    <a:lumOff val="5000"/>
                  </a:schemeClr>
                </a:solidFill>
              </a:rPr>
              <a:t> de Apps </a:t>
            </a:r>
            <a:r>
              <a:rPr lang="en-US" dirty="0" err="1">
                <a:solidFill>
                  <a:schemeClr val="tx2">
                    <a:lumMod val="95000"/>
                    <a:lumOff val="5000"/>
                  </a:schemeClr>
                </a:solidFill>
              </a:rPr>
              <a:t>móviles</a:t>
            </a:r>
            <a:endParaRPr lang="en-US" dirty="0">
              <a:solidFill>
                <a:schemeClr val="tx2">
                  <a:lumMod val="95000"/>
                  <a:lumOff val="5000"/>
                </a:schemeClr>
              </a:solidFill>
            </a:endParaRPr>
          </a:p>
        </p:txBody>
      </p:sp>
      <p:pic>
        <p:nvPicPr>
          <p:cNvPr id="6" name="shoes_app_iphone_color_bg">
            <a:hlinkClick r:id="" action="ppaction://media"/>
            <a:extLst>
              <a:ext uri="{FF2B5EF4-FFF2-40B4-BE49-F238E27FC236}">
                <a16:creationId xmlns:a16="http://schemas.microsoft.com/office/drawing/2014/main" id="{9A2BC665-A892-4C34-A983-53DE5A5841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35895" y="1087064"/>
            <a:ext cx="4745283" cy="3558962"/>
          </a:xfrm>
          <a:prstGeom prst="rect">
            <a:avLst/>
          </a:prstGeom>
        </p:spPr>
      </p:pic>
    </p:spTree>
    <p:extLst>
      <p:ext uri="{BB962C8B-B14F-4D97-AF65-F5344CB8AC3E}">
        <p14:creationId xmlns:p14="http://schemas.microsoft.com/office/powerpoint/2010/main" val="281923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Tendencias</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La búsqueda de la inspiración</a:t>
            </a:r>
          </a:p>
        </p:txBody>
      </p:sp>
    </p:spTree>
    <p:extLst>
      <p:ext uri="{BB962C8B-B14F-4D97-AF65-F5344CB8AC3E}">
        <p14:creationId xmlns:p14="http://schemas.microsoft.com/office/powerpoint/2010/main" val="4195838265"/>
      </p:ext>
    </p:extLst>
  </p:cSld>
  <p:clrMapOvr>
    <a:masterClrMapping/>
  </p:clrMapOvr>
  <p:transition spd="med">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solidFill>
                  <a:schemeClr val="tx2">
                    <a:lumMod val="95000"/>
                    <a:lumOff val="5000"/>
                  </a:schemeClr>
                </a:solidFill>
              </a:rPr>
              <a:t>La búsqueda de la inspiración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3581174" cy="3472233"/>
          </a:xfrm>
        </p:spPr>
        <p:txBody>
          <a:bodyPr/>
          <a:lstStyle/>
          <a:p>
            <a:r>
              <a:rPr lang="es-ES" sz="1800" dirty="0">
                <a:solidFill>
                  <a:schemeClr val="tx2">
                    <a:lumMod val="95000"/>
                    <a:lumOff val="5000"/>
                  </a:schemeClr>
                </a:solidFill>
              </a:rPr>
              <a:t>Te puede ayudar:</a:t>
            </a:r>
          </a:p>
          <a:p>
            <a:pPr marL="428625" indent="-428625">
              <a:buFont typeface="Arial" panose="020B0604020202020204" pitchFamily="34" charset="0"/>
              <a:buChar char="•"/>
            </a:pPr>
            <a:r>
              <a:rPr lang="es-ES" sz="1800" dirty="0">
                <a:solidFill>
                  <a:schemeClr val="tx2">
                    <a:lumMod val="95000"/>
                    <a:lumOff val="5000"/>
                  </a:schemeClr>
                </a:solidFill>
              </a:rPr>
              <a:t>Páginas donde poder buscar diseños creados por diseñadores. Ejemplo: </a:t>
            </a:r>
            <a:r>
              <a:rPr lang="es-ES" sz="1800" dirty="0" err="1">
                <a:solidFill>
                  <a:schemeClr val="tx2">
                    <a:lumMod val="95000"/>
                    <a:lumOff val="5000"/>
                  </a:schemeClr>
                </a:solidFill>
                <a:hlinkClick r:id="rId2">
                  <a:extLst>
                    <a:ext uri="{A12FA001-AC4F-418D-AE19-62706E023703}">
                      <ahyp:hlinkClr xmlns:ahyp="http://schemas.microsoft.com/office/drawing/2018/hyperlinkcolor" val="tx"/>
                    </a:ext>
                  </a:extLst>
                </a:hlinkClick>
              </a:rPr>
              <a:t>Dribbble</a:t>
            </a:r>
            <a:r>
              <a:rPr lang="es-ES" sz="1800" dirty="0">
                <a:solidFill>
                  <a:schemeClr val="tx2">
                    <a:lumMod val="95000"/>
                    <a:lumOff val="5000"/>
                  </a:schemeClr>
                </a:solidFill>
              </a:rPr>
              <a:t>.</a:t>
            </a:r>
          </a:p>
          <a:p>
            <a:pPr marL="428625" indent="-428625">
              <a:buFont typeface="Arial" panose="020B0604020202020204" pitchFamily="34" charset="0"/>
              <a:buChar char="•"/>
            </a:pPr>
            <a:r>
              <a:rPr lang="es-ES" sz="1800" dirty="0">
                <a:solidFill>
                  <a:schemeClr val="tx2">
                    <a:lumMod val="95000"/>
                    <a:lumOff val="5000"/>
                  </a:schemeClr>
                </a:solidFill>
              </a:rPr>
              <a:t>Combinar bien colores es importante.</a:t>
            </a:r>
          </a:p>
          <a:p>
            <a:pPr marL="428625" indent="-428625">
              <a:buFont typeface="Arial" panose="020B0604020202020204" pitchFamily="34" charset="0"/>
              <a:buChar char="•"/>
            </a:pPr>
            <a:r>
              <a:rPr lang="es-ES" sz="1350" dirty="0">
                <a:solidFill>
                  <a:schemeClr val="tx2">
                    <a:lumMod val="95000"/>
                    <a:lumOff val="5000"/>
                  </a:schemeClr>
                </a:solidFill>
                <a:hlinkClick r:id="rId3">
                  <a:extLst>
                    <a:ext uri="{A12FA001-AC4F-418D-AE19-62706E023703}">
                      <ahyp:hlinkClr xmlns:ahyp="http://schemas.microsoft.com/office/drawing/2018/hyperlinkcolor" val="tx"/>
                    </a:ext>
                  </a:extLst>
                </a:hlinkClick>
              </a:rPr>
              <a:t>Adobe Color</a:t>
            </a:r>
            <a:r>
              <a:rPr lang="es-ES" sz="1350" dirty="0">
                <a:solidFill>
                  <a:schemeClr val="tx2">
                    <a:lumMod val="95000"/>
                    <a:lumOff val="5000"/>
                  </a:schemeClr>
                </a:solidFill>
              </a:rPr>
              <a:t>: Crear colores complementarios, compuestos, etc.</a:t>
            </a:r>
          </a:p>
          <a:p>
            <a:pPr marL="428625" indent="-428625">
              <a:buFont typeface="Arial" panose="020B0604020202020204" pitchFamily="34" charset="0"/>
              <a:buChar char="•"/>
            </a:pPr>
            <a:r>
              <a:rPr lang="es-ES" sz="1350" dirty="0">
                <a:solidFill>
                  <a:srgbClr val="287CE1"/>
                </a:solidFill>
                <a:hlinkClick r:id="rId4">
                  <a:extLst>
                    <a:ext uri="{A12FA001-AC4F-418D-AE19-62706E023703}">
                      <ahyp:hlinkClr xmlns:ahyp="http://schemas.microsoft.com/office/drawing/2018/hyperlinkcolor" val="tx"/>
                    </a:ext>
                  </a:extLst>
                </a:hlinkClick>
              </a:rPr>
              <a:t>Material Design </a:t>
            </a:r>
            <a:r>
              <a:rPr lang="es-ES" sz="1350" dirty="0" err="1">
                <a:solidFill>
                  <a:schemeClr val="tx2">
                    <a:lumMod val="95000"/>
                    <a:lumOff val="5000"/>
                  </a:schemeClr>
                </a:solidFill>
                <a:hlinkClick r:id="rId4">
                  <a:extLst>
                    <a:ext uri="{A12FA001-AC4F-418D-AE19-62706E023703}">
                      <ahyp:hlinkClr xmlns:ahyp="http://schemas.microsoft.com/office/drawing/2018/hyperlinkcolor" val="tx"/>
                    </a:ext>
                  </a:extLst>
                </a:hlinkClick>
              </a:rPr>
              <a:t>Palette</a:t>
            </a:r>
            <a:r>
              <a:rPr lang="es-ES" sz="1350" dirty="0">
                <a:solidFill>
                  <a:schemeClr val="tx2">
                    <a:lumMod val="95000"/>
                    <a:lumOff val="5000"/>
                  </a:schemeClr>
                </a:solidFill>
              </a:rPr>
              <a:t>: Crear paletas usando Material Design.</a:t>
            </a:r>
          </a:p>
          <a:p>
            <a:pPr marL="428625" indent="-428625">
              <a:buFont typeface="Arial" panose="020B0604020202020204" pitchFamily="34" charset="0"/>
              <a:buChar char="•"/>
            </a:pPr>
            <a:r>
              <a:rPr lang="es-ES" sz="1350" dirty="0" err="1">
                <a:solidFill>
                  <a:schemeClr val="tx2">
                    <a:lumMod val="95000"/>
                    <a:lumOff val="5000"/>
                  </a:schemeClr>
                </a:solidFill>
                <a:hlinkClick r:id="rId5">
                  <a:extLst>
                    <a:ext uri="{A12FA001-AC4F-418D-AE19-62706E023703}">
                      <ahyp:hlinkClr xmlns:ahyp="http://schemas.microsoft.com/office/drawing/2018/hyperlinkcolor" val="tx"/>
                    </a:ext>
                  </a:extLst>
                </a:hlinkClick>
              </a:rPr>
              <a:t>MyFonts</a:t>
            </a:r>
            <a:r>
              <a:rPr lang="es-ES" sz="1350" dirty="0">
                <a:solidFill>
                  <a:schemeClr val="tx2">
                    <a:lumMod val="95000"/>
                    <a:lumOff val="5000"/>
                  </a:schemeClr>
                </a:solidFill>
              </a:rPr>
              <a:t>: Buscar fuentes, detectar fuente usada en una imagen, etc.</a:t>
            </a:r>
          </a:p>
        </p:txBody>
      </p:sp>
      <p:pic>
        <p:nvPicPr>
          <p:cNvPr id="4" name="Imagen 3">
            <a:extLst>
              <a:ext uri="{FF2B5EF4-FFF2-40B4-BE49-F238E27FC236}">
                <a16:creationId xmlns:a16="http://schemas.microsoft.com/office/drawing/2014/main" id="{07E2E85E-DF2C-4610-A913-509AD991137B}"/>
              </a:ext>
            </a:extLst>
          </p:cNvPr>
          <p:cNvPicPr>
            <a:picLocks noChangeAspect="1"/>
          </p:cNvPicPr>
          <p:nvPr/>
        </p:nvPicPr>
        <p:blipFill>
          <a:blip r:embed="rId6"/>
          <a:stretch>
            <a:fillRect/>
          </a:stretch>
        </p:blipFill>
        <p:spPr>
          <a:xfrm>
            <a:off x="4020967" y="1261364"/>
            <a:ext cx="4922843" cy="2835852"/>
          </a:xfrm>
          <a:prstGeom prst="rect">
            <a:avLst/>
          </a:prstGeom>
        </p:spPr>
      </p:pic>
    </p:spTree>
    <p:extLst>
      <p:ext uri="{BB962C8B-B14F-4D97-AF65-F5344CB8AC3E}">
        <p14:creationId xmlns:p14="http://schemas.microsoft.com/office/powerpoint/2010/main" val="652819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Custom 1">
      <a:dk1>
        <a:srgbClr val="BA2536"/>
      </a:dk1>
      <a:lt1>
        <a:srgbClr val="FFFFFF"/>
      </a:lt1>
      <a:dk2>
        <a:srgbClr val="000000"/>
      </a:dk2>
      <a:lt2>
        <a:srgbClr val="E7E6E6"/>
      </a:lt2>
      <a:accent1>
        <a:srgbClr val="BA2536"/>
      </a:accent1>
      <a:accent2>
        <a:srgbClr val="F4904C"/>
      </a:accent2>
      <a:accent3>
        <a:srgbClr val="287CE1"/>
      </a:accent3>
      <a:accent4>
        <a:srgbClr val="002C61"/>
      </a:accent4>
      <a:accent5>
        <a:srgbClr val="2BBBC9"/>
      </a:accent5>
      <a:accent6>
        <a:srgbClr val="EC3832"/>
      </a:accent6>
      <a:hlink>
        <a:srgbClr val="287CE1"/>
      </a:hlink>
      <a:folHlink>
        <a:srgbClr val="002C6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02EA1DC-A978-2F4D-8044-E08DAF96E711}" vid="{CB55E6C6-3829-CA4C-A04A-96A193465F5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aa39420d-f1e0-4dc3-8d77-a1f0e85c5df9" xsi:nil="true"/>
    <Link xmlns="aa39420d-f1e0-4dc3-8d77-a1f0e85c5df9">
      <Url xsi:nil="true"/>
      <Description xsi:nil="true"/>
    </Link>
    <TaxCatchAll xmlns="879a6817-d4aa-48e2-8485-5ca37d4f72f3" xsi:nil="true"/>
    <lcf76f155ced4ddcb4097134ff3c332f xmlns="aa39420d-f1e0-4dc3-8d77-a1f0e85c5df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E697746F3F954E812D0F6E57DE2779" ma:contentTypeVersion="44" ma:contentTypeDescription="Create a new document." ma:contentTypeScope="" ma:versionID="8fa512db58dbb11ab78d06c005d6184f">
  <xsd:schema xmlns:xsd="http://www.w3.org/2001/XMLSchema" xmlns:xs="http://www.w3.org/2001/XMLSchema" xmlns:p="http://schemas.microsoft.com/office/2006/metadata/properties" xmlns:ns2="aa39420d-f1e0-4dc3-8d77-a1f0e85c5df9" xmlns:ns3="4221678a-ff24-4d5c-8a86-4d4103c9abd8" xmlns:ns4="8bd039b8-3139-4f3c-9d63-38c81a2f1e89" xmlns:ns5="879a6817-d4aa-48e2-8485-5ca37d4f72f3" targetNamespace="http://schemas.microsoft.com/office/2006/metadata/properties" ma:root="true" ma:fieldsID="f44401a57dfc205acd4915495c976314" ns2:_="" ns3:_="" ns4:_="" ns5:_="">
    <xsd:import namespace="aa39420d-f1e0-4dc3-8d77-a1f0e85c5df9"/>
    <xsd:import namespace="4221678a-ff24-4d5c-8a86-4d4103c9abd8"/>
    <xsd:import namespace="8bd039b8-3139-4f3c-9d63-38c81a2f1e89"/>
    <xsd:import namespace="879a6817-d4aa-48e2-8485-5ca37d4f72f3"/>
    <xsd:element name="properties">
      <xsd:complexType>
        <xsd:sequence>
          <xsd:element name="documentManagement">
            <xsd:complexType>
              <xsd:all>
                <xsd:element ref="ns2:MediaServiceMetadata" minOccurs="0"/>
                <xsd:element ref="ns2:MediaServiceFastMetadata" minOccurs="0"/>
                <xsd:element ref="ns2:_Flow_SignoffStatus"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Link" minOccurs="0"/>
                <xsd:element ref="ns4:MediaServiceGenerationTime" minOccurs="0"/>
                <xsd:element ref="ns4:MediaServiceEventHashCode" minOccurs="0"/>
                <xsd:element ref="ns4:MediaServiceAutoKeyPoints" minOccurs="0"/>
                <xsd:element ref="ns4:MediaServiceKeyPoints" minOccurs="0"/>
                <xsd:element ref="ns2:MediaLengthInSeconds" minOccurs="0"/>
                <xsd:element ref="ns2:lcf76f155ced4ddcb4097134ff3c332f" minOccurs="0"/>
                <xsd:element ref="ns5: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9420d-f1e0-4dc3-8d77-a1f0e85c5df9"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_Flow_SignoffStatus" ma:index="7" nillable="true" ma:displayName="Sign-off status" ma:internalName="_x0024_Resources_x003a_core_x002c_Signoff_Status_x003b_" ma:readOnly="false">
      <xsd:simpleType>
        <xsd:restriction base="dms:Text"/>
      </xsd:simpleType>
    </xsd:element>
    <xsd:element name="MediaServiceAutoTags" ma:index="8" nillable="true" ma:displayName="MediaServiceAutoTags" ma:description="" ma:internalName="MediaServiceAutoTags" ma:readOnly="true">
      <xsd:simpleType>
        <xsd:restriction base="dms:Text"/>
      </xsd:simpleType>
    </xsd:element>
    <xsd:element name="MediaServiceOCR" ma:index="9" nillable="true" ma:displayName="MediaServiceOCR" ma:description=""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Link" ma:index="14" nillable="true" ma:displayName="Link" ma:format="Hyperlink" ma:internalName="Link"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36f74f50-eee4-4842-901b-8f0ed899afb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21678a-ff24-4d5c-8a86-4d4103c9ab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039b8-3139-4f3c-9d63-38c81a2f1e89" elementFormDefault="qualified">
    <xsd:import namespace="http://schemas.microsoft.com/office/2006/documentManagement/types"/>
    <xsd:import namespace="http://schemas.microsoft.com/office/infopath/2007/PartnerControls"/>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9a6817-d4aa-48e2-8485-5ca37d4f72f3"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f87a5930-7036-4920-842a-1a6a4c4e3d81}" ma:internalName="TaxCatchAll" ma:showField="CatchAllData" ma:web="879a6817-d4aa-48e2-8485-5ca37d4f72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BEBF05-DAC6-4782-9F06-B934D4E7D7A4}">
  <ds:schemaRefs>
    <ds:schemaRef ds:uri="http://schemas.microsoft.com/office/infopath/2007/PartnerControls"/>
    <ds:schemaRef ds:uri="http://purl.org/dc/terms/"/>
    <ds:schemaRef ds:uri="http://purl.org/dc/dcmitype/"/>
    <ds:schemaRef ds:uri="http://purl.org/dc/elements/1.1/"/>
    <ds:schemaRef ds:uri="b7277125-5cf2-4d3c-bf01-042c83284812"/>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aa39420d-f1e0-4dc3-8d77-a1f0e85c5df9"/>
    <ds:schemaRef ds:uri="879a6817-d4aa-48e2-8485-5ca37d4f72f3"/>
  </ds:schemaRefs>
</ds:datastoreItem>
</file>

<file path=customXml/itemProps2.xml><?xml version="1.0" encoding="utf-8"?>
<ds:datastoreItem xmlns:ds="http://schemas.openxmlformats.org/officeDocument/2006/customXml" ds:itemID="{161A9EDE-56D4-4A58-88EE-179AD29F8E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39420d-f1e0-4dc3-8d77-a1f0e85c5df9"/>
    <ds:schemaRef ds:uri="4221678a-ff24-4d5c-8a86-4d4103c9abd8"/>
    <ds:schemaRef ds:uri="8bd039b8-3139-4f3c-9d63-38c81a2f1e89"/>
    <ds:schemaRef ds:uri="879a6817-d4aa-48e2-8485-5ca37d4f72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611867-9740-499B-857A-DBCBCE70E788}">
  <ds:schemaRefs>
    <ds:schemaRef ds:uri="http://schemas.microsoft.com/sharepoint/v3/contenttype/forms"/>
  </ds:schemaRefs>
</ds:datastoreItem>
</file>

<file path=docMetadata/LabelInfo.xml><?xml version="1.0" encoding="utf-8"?>
<clbl:labelList xmlns:clbl="http://schemas.microsoft.com/office/2020/mipLabelMetadata">
  <clbl:label id="{3b07dc1f-22e7-4be1-ac66-a88bf3550222}" enabled="0" method="" siteId="{3b07dc1f-22e7-4be1-ac66-a88bf3550222}" removed="1"/>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DotNet Malaga 2022_Beautiful_MAUI</Template>
  <TotalTime>381</TotalTime>
  <Words>1341</Words>
  <Application>Microsoft Office PowerPoint</Application>
  <PresentationFormat>On-screen Show (16:9)</PresentationFormat>
  <Paragraphs>222</Paragraphs>
  <Slides>43</Slides>
  <Notes>21</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Arial</vt:lpstr>
      <vt:lpstr>Calibri</vt:lpstr>
      <vt:lpstr>Calibri Light</vt:lpstr>
      <vt:lpstr>Consolas</vt:lpstr>
      <vt:lpstr>inherit</vt:lpstr>
      <vt:lpstr>Neo Sans Std Medium</vt:lpstr>
      <vt:lpstr>Roboto</vt:lpstr>
      <vt:lpstr>Segoe UI</vt:lpstr>
      <vt:lpstr>Segoe UI </vt:lpstr>
      <vt:lpstr>Segoe UI Light</vt:lpstr>
      <vt:lpstr>Segoe UI Light (Títulos)</vt:lpstr>
      <vt:lpstr>Segoe UI Semibold</vt:lpstr>
      <vt:lpstr>Tema de Office</vt:lpstr>
      <vt:lpstr>Building Beautiful apps using .NET MAUI</vt:lpstr>
      <vt:lpstr>Javier Suárez Ruiz</vt:lpstr>
      <vt:lpstr>¿Qué vamos a ver?</vt:lpstr>
      <vt:lpstr>PowerPoint Presentation</vt:lpstr>
      <vt:lpstr>.NET MAUI</vt:lpstr>
      <vt:lpstr>Tendencias actuales</vt:lpstr>
      <vt:lpstr>Tendencias en diseño de Apps móviles</vt:lpstr>
      <vt:lpstr>Tendencias</vt:lpstr>
      <vt:lpstr>La búsqueda de la inspiración</vt:lpstr>
      <vt:lpstr>La búsqueda de la inspiración</vt:lpstr>
      <vt:lpstr>Animaciones y transiciones</vt:lpstr>
      <vt:lpstr>Animaciones</vt:lpstr>
      <vt:lpstr>Animaciones</vt:lpstr>
      <vt:lpstr>Animaciones</vt:lpstr>
      <vt:lpstr>Animaciones</vt:lpstr>
      <vt:lpstr>Animaciones progresivas (ScrollView, CarouselView, etc.)</vt:lpstr>
      <vt:lpstr>DEMO</vt:lpstr>
      <vt:lpstr>Lottie</vt:lpstr>
      <vt:lpstr>Lottie </vt:lpstr>
      <vt:lpstr>Lottie</vt:lpstr>
      <vt:lpstr>DEMO</vt:lpstr>
      <vt:lpstr>Figuras, sombras y más</vt:lpstr>
      <vt:lpstr>Shapes </vt:lpstr>
      <vt:lpstr>Clipping </vt:lpstr>
      <vt:lpstr>Sombras </vt:lpstr>
      <vt:lpstr>DEMO</vt:lpstr>
      <vt:lpstr>Border</vt:lpstr>
      <vt:lpstr>Border </vt:lpstr>
      <vt:lpstr>DEMO</vt:lpstr>
      <vt:lpstr>.NET MAUI Graphics</vt:lpstr>
      <vt:lpstr>.NET MAUI Graphics </vt:lpstr>
      <vt:lpstr>.NET MAUI Graphics </vt:lpstr>
      <vt:lpstr>DEMO</vt:lpstr>
      <vt:lpstr>Desktop</vt:lpstr>
      <vt:lpstr>Soporte a escritorio</vt:lpstr>
      <vt:lpstr>DEMO</vt:lpstr>
      <vt:lpstr>Librerías de terceros</vt:lpstr>
      <vt:lpstr>Librerías de terceros</vt:lpstr>
      <vt:lpstr>DEMO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Beautiful apps using .NET MAUI</dc:title>
  <dc:creator>Javier Suárez Ruiz</dc:creator>
  <cp:lastModifiedBy>Javier Suárez Ruiz</cp:lastModifiedBy>
  <cp:revision>29</cp:revision>
  <dcterms:created xsi:type="dcterms:W3CDTF">2022-10-31T16:34:23Z</dcterms:created>
  <dcterms:modified xsi:type="dcterms:W3CDTF">2022-11-11T12:00:12Z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0x010100D5E697746F3F954E812D0F6E57DE2779</vt:lpwstr>
  </property>
  <property fmtid="{D5CDD505-2E9C-101B-9397-08002B2CF9AE}" pid="3" name="Order">
    <vt:r8>39000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